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Inter" panose="020B0604020202020204" charset="0"/>
      <p:regular r:id="rId23"/>
    </p:embeddedFont>
    <p:embeddedFont>
      <p:font typeface="Inter Bold" panose="020B0604020202020204" charset="0"/>
      <p:regular r:id="rId24"/>
    </p:embeddedFont>
    <p:embeddedFont>
      <p:font typeface="Poppins Bold" panose="020B0604020202020204" charset="0"/>
      <p:regular r:id="rId25"/>
    </p:embeddedFont>
    <p:embeddedFont>
      <p:font typeface="Poppins Light" panose="020B0604020202020204" charset="0"/>
      <p:regular r:id="rId26"/>
    </p:embeddedFont>
    <p:embeddedFont>
      <p:font typeface="Poppins Semi-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15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84936" y="3611747"/>
            <a:ext cx="11299077" cy="1787525"/>
          </a:xfrm>
          <a:prstGeom prst="rect">
            <a:avLst/>
          </a:prstGeom>
        </p:spPr>
        <p:txBody>
          <a:bodyPr lIns="0" tIns="0" rIns="0" bIns="0" rtlCol="0" anchor="t">
            <a:spAutoFit/>
          </a:bodyPr>
          <a:lstStyle/>
          <a:p>
            <a:pPr algn="ctr">
              <a:lnSpc>
                <a:spcPts val="7000"/>
              </a:lnSpc>
            </a:pPr>
            <a:r>
              <a:rPr lang="en-US" sz="5000">
                <a:solidFill>
                  <a:srgbClr val="000000"/>
                </a:solidFill>
                <a:latin typeface="Poppins Semi-Bold"/>
              </a:rPr>
              <a:t>Penerapan Algoritma Bubble Sort pada Lampu Lalu Lintas Dinamis </a:t>
            </a:r>
          </a:p>
        </p:txBody>
      </p:sp>
      <p:sp>
        <p:nvSpPr>
          <p:cNvPr id="3" name="TextBox 3"/>
          <p:cNvSpPr txBox="1"/>
          <p:nvPr/>
        </p:nvSpPr>
        <p:spPr>
          <a:xfrm>
            <a:off x="4760235" y="6113647"/>
            <a:ext cx="8767530" cy="568178"/>
          </a:xfrm>
          <a:prstGeom prst="rect">
            <a:avLst/>
          </a:prstGeom>
        </p:spPr>
        <p:txBody>
          <a:bodyPr lIns="0" tIns="0" rIns="0" bIns="0" rtlCol="0" anchor="t">
            <a:spAutoFit/>
          </a:bodyPr>
          <a:lstStyle/>
          <a:p>
            <a:pPr algn="ctr">
              <a:lnSpc>
                <a:spcPts val="4383"/>
              </a:lnSpc>
              <a:spcBef>
                <a:spcPct val="0"/>
              </a:spcBef>
            </a:pPr>
            <a:r>
              <a:rPr lang="en-US" sz="3130">
                <a:solidFill>
                  <a:srgbClr val="000000"/>
                </a:solidFill>
                <a:latin typeface="Poppins Light"/>
              </a:rPr>
              <a:t>By Rivaldo (2125250065)</a:t>
            </a:r>
          </a:p>
        </p:txBody>
      </p:sp>
      <p:grpSp>
        <p:nvGrpSpPr>
          <p:cNvPr id="4" name="Group 4"/>
          <p:cNvGrpSpPr/>
          <p:nvPr/>
        </p:nvGrpSpPr>
        <p:grpSpPr>
          <a:xfrm rot="-10800000">
            <a:off x="15765270" y="0"/>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rot="-10800000">
            <a:off x="13712089" y="0"/>
            <a:ext cx="2044362" cy="204109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8" name="Group 8"/>
          <p:cNvGrpSpPr/>
          <p:nvPr/>
        </p:nvGrpSpPr>
        <p:grpSpPr>
          <a:xfrm rot="-10800000">
            <a:off x="11424864" y="-55305"/>
            <a:ext cx="8188258" cy="8175157"/>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10" name="Group 10"/>
          <p:cNvGrpSpPr/>
          <p:nvPr/>
        </p:nvGrpSpPr>
        <p:grpSpPr>
          <a:xfrm>
            <a:off x="-1430564" y="6445305"/>
            <a:ext cx="3847852" cy="3841695"/>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2" name="Group 12"/>
          <p:cNvGrpSpPr/>
          <p:nvPr/>
        </p:nvGrpSpPr>
        <p:grpSpPr>
          <a:xfrm>
            <a:off x="2426107" y="8245909"/>
            <a:ext cx="2044362" cy="2041091"/>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4" name="Group 14"/>
          <p:cNvGrpSpPr/>
          <p:nvPr/>
        </p:nvGrpSpPr>
        <p:grpSpPr>
          <a:xfrm>
            <a:off x="-1430564" y="2111843"/>
            <a:ext cx="8188258" cy="8175157"/>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16" name="Freeform 16"/>
          <p:cNvSpPr/>
          <p:nvPr/>
        </p:nvSpPr>
        <p:spPr>
          <a:xfrm rot="-2681552" flipH="1">
            <a:off x="8558965" y="5310269"/>
            <a:ext cx="621300" cy="621300"/>
          </a:xfrm>
          <a:custGeom>
            <a:avLst/>
            <a:gdLst/>
            <a:ahLst/>
            <a:cxnLst/>
            <a:rect l="l" t="t" r="r" b="b"/>
            <a:pathLst>
              <a:path w="621300" h="621300">
                <a:moveTo>
                  <a:pt x="621301" y="0"/>
                </a:moveTo>
                <a:lnTo>
                  <a:pt x="0" y="0"/>
                </a:lnTo>
                <a:lnTo>
                  <a:pt x="0" y="621301"/>
                </a:lnTo>
                <a:lnTo>
                  <a:pt x="621301" y="621301"/>
                </a:lnTo>
                <a:lnTo>
                  <a:pt x="621301"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7" name="Group 17"/>
          <p:cNvGrpSpPr/>
          <p:nvPr/>
        </p:nvGrpSpPr>
        <p:grpSpPr>
          <a:xfrm>
            <a:off x="9142584" y="5463524"/>
            <a:ext cx="185740" cy="185740"/>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034"/>
            </a:solidFill>
          </p:spPr>
        </p:sp>
      </p:grpSp>
      <p:grpSp>
        <p:nvGrpSpPr>
          <p:cNvPr id="19" name="Group 19"/>
          <p:cNvGrpSpPr/>
          <p:nvPr/>
        </p:nvGrpSpPr>
        <p:grpSpPr>
          <a:xfrm>
            <a:off x="8414005" y="5463524"/>
            <a:ext cx="185740" cy="185740"/>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034"/>
            </a:solid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244" y="2530401"/>
            <a:ext cx="6771832" cy="2009225"/>
          </a:xfrm>
          <a:custGeom>
            <a:avLst/>
            <a:gdLst/>
            <a:ahLst/>
            <a:cxnLst/>
            <a:rect l="l" t="t" r="r" b="b"/>
            <a:pathLst>
              <a:path w="6771832" h="2009225">
                <a:moveTo>
                  <a:pt x="0" y="0"/>
                </a:moveTo>
                <a:lnTo>
                  <a:pt x="6771832" y="0"/>
                </a:lnTo>
                <a:lnTo>
                  <a:pt x="6771832" y="2009225"/>
                </a:lnTo>
                <a:lnTo>
                  <a:pt x="0" y="2009225"/>
                </a:lnTo>
                <a:lnTo>
                  <a:pt x="0" y="0"/>
                </a:lnTo>
                <a:close/>
              </a:path>
            </a:pathLst>
          </a:custGeom>
          <a:blipFill>
            <a:blip r:embed="rId2"/>
            <a:stretch>
              <a:fillRect/>
            </a:stretch>
          </a:blipFill>
        </p:spPr>
      </p:sp>
      <p:sp>
        <p:nvSpPr>
          <p:cNvPr id="3" name="Freeform 3"/>
          <p:cNvSpPr/>
          <p:nvPr/>
        </p:nvSpPr>
        <p:spPr>
          <a:xfrm>
            <a:off x="10380705" y="3613556"/>
            <a:ext cx="6878595" cy="2164837"/>
          </a:xfrm>
          <a:custGeom>
            <a:avLst/>
            <a:gdLst/>
            <a:ahLst/>
            <a:cxnLst/>
            <a:rect l="l" t="t" r="r" b="b"/>
            <a:pathLst>
              <a:path w="6878595" h="2164837">
                <a:moveTo>
                  <a:pt x="0" y="0"/>
                </a:moveTo>
                <a:lnTo>
                  <a:pt x="6878595" y="0"/>
                </a:lnTo>
                <a:lnTo>
                  <a:pt x="6878595" y="2164837"/>
                </a:lnTo>
                <a:lnTo>
                  <a:pt x="0" y="2164837"/>
                </a:lnTo>
                <a:lnTo>
                  <a:pt x="0" y="0"/>
                </a:lnTo>
                <a:close/>
              </a:path>
            </a:pathLst>
          </a:custGeom>
          <a:blipFill>
            <a:blip r:embed="rId3"/>
            <a:stretch>
              <a:fillRect/>
            </a:stretch>
          </a:blipFill>
        </p:spPr>
      </p:sp>
      <p:sp>
        <p:nvSpPr>
          <p:cNvPr id="4" name="Freeform 4"/>
          <p:cNvSpPr/>
          <p:nvPr/>
        </p:nvSpPr>
        <p:spPr>
          <a:xfrm>
            <a:off x="1169244" y="5531078"/>
            <a:ext cx="7004407" cy="1716766"/>
          </a:xfrm>
          <a:custGeom>
            <a:avLst/>
            <a:gdLst/>
            <a:ahLst/>
            <a:cxnLst/>
            <a:rect l="l" t="t" r="r" b="b"/>
            <a:pathLst>
              <a:path w="7004407" h="1716766">
                <a:moveTo>
                  <a:pt x="0" y="0"/>
                </a:moveTo>
                <a:lnTo>
                  <a:pt x="7004407" y="0"/>
                </a:lnTo>
                <a:lnTo>
                  <a:pt x="7004407" y="1716767"/>
                </a:lnTo>
                <a:lnTo>
                  <a:pt x="0" y="1716767"/>
                </a:lnTo>
                <a:lnTo>
                  <a:pt x="0" y="0"/>
                </a:lnTo>
                <a:close/>
              </a:path>
            </a:pathLst>
          </a:custGeom>
          <a:blipFill>
            <a:blip r:embed="rId4"/>
            <a:stretch>
              <a:fillRect/>
            </a:stretch>
          </a:blipFill>
        </p:spPr>
      </p:sp>
      <p:sp>
        <p:nvSpPr>
          <p:cNvPr id="5" name="Freeform 5"/>
          <p:cNvSpPr/>
          <p:nvPr/>
        </p:nvSpPr>
        <p:spPr>
          <a:xfrm>
            <a:off x="8762344" y="6925802"/>
            <a:ext cx="8496956" cy="2332498"/>
          </a:xfrm>
          <a:custGeom>
            <a:avLst/>
            <a:gdLst/>
            <a:ahLst/>
            <a:cxnLst/>
            <a:rect l="l" t="t" r="r" b="b"/>
            <a:pathLst>
              <a:path w="8496956" h="2332498">
                <a:moveTo>
                  <a:pt x="0" y="0"/>
                </a:moveTo>
                <a:lnTo>
                  <a:pt x="8496956" y="0"/>
                </a:lnTo>
                <a:lnTo>
                  <a:pt x="8496956" y="2332498"/>
                </a:lnTo>
                <a:lnTo>
                  <a:pt x="0" y="2332498"/>
                </a:lnTo>
                <a:lnTo>
                  <a:pt x="0" y="0"/>
                </a:lnTo>
                <a:close/>
              </a:path>
            </a:pathLst>
          </a:custGeom>
          <a:blipFill>
            <a:blip r:embed="rId5"/>
            <a:stretch>
              <a:fillRect/>
            </a:stretch>
          </a:blipFill>
        </p:spPr>
      </p:sp>
      <p:grpSp>
        <p:nvGrpSpPr>
          <p:cNvPr id="6" name="Group 6"/>
          <p:cNvGrpSpPr/>
          <p:nvPr/>
        </p:nvGrpSpPr>
        <p:grpSpPr>
          <a:xfrm rot="468918">
            <a:off x="-1087980" y="-1141700"/>
            <a:ext cx="9377636" cy="3148444"/>
            <a:chOff x="0" y="0"/>
            <a:chExt cx="3172188" cy="1065029"/>
          </a:xfrm>
        </p:grpSpPr>
        <p:sp>
          <p:nvSpPr>
            <p:cNvPr id="7" name="Freeform 7"/>
            <p:cNvSpPr/>
            <p:nvPr/>
          </p:nvSpPr>
          <p:spPr>
            <a:xfrm>
              <a:off x="0" y="0"/>
              <a:ext cx="3172188" cy="1065029"/>
            </a:xfrm>
            <a:custGeom>
              <a:avLst/>
              <a:gdLst/>
              <a:ahLst/>
              <a:cxnLst/>
              <a:rect l="l" t="t" r="r" b="b"/>
              <a:pathLst>
                <a:path w="3172188" h="1065029">
                  <a:moveTo>
                    <a:pt x="0" y="0"/>
                  </a:moveTo>
                  <a:lnTo>
                    <a:pt x="3172188" y="0"/>
                  </a:lnTo>
                  <a:lnTo>
                    <a:pt x="3172188" y="1065029"/>
                  </a:lnTo>
                  <a:lnTo>
                    <a:pt x="0" y="1065029"/>
                  </a:lnTo>
                  <a:close/>
                </a:path>
              </a:pathLst>
            </a:custGeom>
            <a:solidFill>
              <a:srgbClr val="06327D">
                <a:alpha val="58824"/>
              </a:srgbClr>
            </a:solidFill>
          </p:spPr>
        </p:sp>
      </p:grpSp>
      <p:grpSp>
        <p:nvGrpSpPr>
          <p:cNvPr id="8" name="Group 8"/>
          <p:cNvGrpSpPr/>
          <p:nvPr/>
        </p:nvGrpSpPr>
        <p:grpSpPr>
          <a:xfrm rot="468918">
            <a:off x="6577700" y="-939175"/>
            <a:ext cx="7630132" cy="3148444"/>
            <a:chOff x="0" y="0"/>
            <a:chExt cx="2581057" cy="1065029"/>
          </a:xfrm>
        </p:grpSpPr>
        <p:sp>
          <p:nvSpPr>
            <p:cNvPr id="9" name="Freeform 9"/>
            <p:cNvSpPr/>
            <p:nvPr/>
          </p:nvSpPr>
          <p:spPr>
            <a:xfrm>
              <a:off x="0" y="0"/>
              <a:ext cx="2581057" cy="1065029"/>
            </a:xfrm>
            <a:custGeom>
              <a:avLst/>
              <a:gdLst/>
              <a:ahLst/>
              <a:cxnLst/>
              <a:rect l="l" t="t" r="r" b="b"/>
              <a:pathLst>
                <a:path w="2581057" h="1065029">
                  <a:moveTo>
                    <a:pt x="0" y="0"/>
                  </a:moveTo>
                  <a:lnTo>
                    <a:pt x="2581057" y="0"/>
                  </a:lnTo>
                  <a:lnTo>
                    <a:pt x="2581057" y="1065029"/>
                  </a:lnTo>
                  <a:lnTo>
                    <a:pt x="0" y="1065029"/>
                  </a:lnTo>
                  <a:close/>
                </a:path>
              </a:pathLst>
            </a:custGeom>
            <a:solidFill>
              <a:srgbClr val="44B875">
                <a:alpha val="52941"/>
              </a:srgbClr>
            </a:solidFill>
          </p:spPr>
        </p:sp>
      </p:grpSp>
      <p:grpSp>
        <p:nvGrpSpPr>
          <p:cNvPr id="10" name="Group 10"/>
          <p:cNvGrpSpPr/>
          <p:nvPr/>
        </p:nvGrpSpPr>
        <p:grpSpPr>
          <a:xfrm rot="468918">
            <a:off x="12012291" y="-592279"/>
            <a:ext cx="9839241" cy="3148444"/>
            <a:chOff x="0" y="0"/>
            <a:chExt cx="3328336" cy="1065029"/>
          </a:xfrm>
        </p:grpSpPr>
        <p:sp>
          <p:nvSpPr>
            <p:cNvPr id="11" name="Freeform 11"/>
            <p:cNvSpPr/>
            <p:nvPr/>
          </p:nvSpPr>
          <p:spPr>
            <a:xfrm>
              <a:off x="0" y="0"/>
              <a:ext cx="3328336" cy="1065029"/>
            </a:xfrm>
            <a:custGeom>
              <a:avLst/>
              <a:gdLst/>
              <a:ahLst/>
              <a:cxnLst/>
              <a:rect l="l" t="t" r="r" b="b"/>
              <a:pathLst>
                <a:path w="3328336" h="1065029">
                  <a:moveTo>
                    <a:pt x="0" y="0"/>
                  </a:moveTo>
                  <a:lnTo>
                    <a:pt x="3328336" y="0"/>
                  </a:lnTo>
                  <a:lnTo>
                    <a:pt x="3328336" y="1065029"/>
                  </a:lnTo>
                  <a:lnTo>
                    <a:pt x="0" y="1065029"/>
                  </a:lnTo>
                  <a:close/>
                </a:path>
              </a:pathLst>
            </a:custGeom>
            <a:solidFill>
              <a:srgbClr val="FFD034">
                <a:alpha val="21961"/>
              </a:srgbClr>
            </a:solidFill>
          </p:spPr>
        </p:sp>
      </p:grpSp>
      <p:sp>
        <p:nvSpPr>
          <p:cNvPr id="12" name="TextBox 12"/>
          <p:cNvSpPr txBox="1"/>
          <p:nvPr/>
        </p:nvSpPr>
        <p:spPr>
          <a:xfrm>
            <a:off x="1028700" y="561000"/>
            <a:ext cx="13753323"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000000"/>
                </a:solidFill>
                <a:latin typeface="Poppins Semi-Bold"/>
              </a:rPr>
              <a:t>Menit ke-2 pada setiap kategori jalur</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8077" y="2705158"/>
            <a:ext cx="6673428" cy="1865690"/>
          </a:xfrm>
          <a:custGeom>
            <a:avLst/>
            <a:gdLst/>
            <a:ahLst/>
            <a:cxnLst/>
            <a:rect l="l" t="t" r="r" b="b"/>
            <a:pathLst>
              <a:path w="6673428" h="1865690">
                <a:moveTo>
                  <a:pt x="0" y="0"/>
                </a:moveTo>
                <a:lnTo>
                  <a:pt x="6673428" y="0"/>
                </a:lnTo>
                <a:lnTo>
                  <a:pt x="6673428" y="1865690"/>
                </a:lnTo>
                <a:lnTo>
                  <a:pt x="0" y="1865690"/>
                </a:lnTo>
                <a:lnTo>
                  <a:pt x="0" y="0"/>
                </a:lnTo>
                <a:close/>
              </a:path>
            </a:pathLst>
          </a:custGeom>
          <a:blipFill>
            <a:blip r:embed="rId2"/>
            <a:stretch>
              <a:fillRect/>
            </a:stretch>
          </a:blipFill>
        </p:spPr>
      </p:sp>
      <p:sp>
        <p:nvSpPr>
          <p:cNvPr id="3" name="Freeform 3"/>
          <p:cNvSpPr/>
          <p:nvPr/>
        </p:nvSpPr>
        <p:spPr>
          <a:xfrm>
            <a:off x="10925823" y="3749942"/>
            <a:ext cx="5957594" cy="1781136"/>
          </a:xfrm>
          <a:custGeom>
            <a:avLst/>
            <a:gdLst/>
            <a:ahLst/>
            <a:cxnLst/>
            <a:rect l="l" t="t" r="r" b="b"/>
            <a:pathLst>
              <a:path w="5957594" h="1781136">
                <a:moveTo>
                  <a:pt x="0" y="0"/>
                </a:moveTo>
                <a:lnTo>
                  <a:pt x="5957594" y="0"/>
                </a:lnTo>
                <a:lnTo>
                  <a:pt x="5957594" y="1781136"/>
                </a:lnTo>
                <a:lnTo>
                  <a:pt x="0" y="1781136"/>
                </a:lnTo>
                <a:lnTo>
                  <a:pt x="0" y="0"/>
                </a:lnTo>
                <a:close/>
              </a:path>
            </a:pathLst>
          </a:custGeom>
          <a:blipFill>
            <a:blip r:embed="rId3"/>
            <a:stretch>
              <a:fillRect/>
            </a:stretch>
          </a:blipFill>
        </p:spPr>
      </p:sp>
      <p:sp>
        <p:nvSpPr>
          <p:cNvPr id="4" name="Freeform 4"/>
          <p:cNvSpPr/>
          <p:nvPr/>
        </p:nvSpPr>
        <p:spPr>
          <a:xfrm>
            <a:off x="1170484" y="5732898"/>
            <a:ext cx="7001926" cy="1692409"/>
          </a:xfrm>
          <a:custGeom>
            <a:avLst/>
            <a:gdLst/>
            <a:ahLst/>
            <a:cxnLst/>
            <a:rect l="l" t="t" r="r" b="b"/>
            <a:pathLst>
              <a:path w="7001926" h="1692409">
                <a:moveTo>
                  <a:pt x="0" y="0"/>
                </a:moveTo>
                <a:lnTo>
                  <a:pt x="7001927" y="0"/>
                </a:lnTo>
                <a:lnTo>
                  <a:pt x="7001927" y="1692408"/>
                </a:lnTo>
                <a:lnTo>
                  <a:pt x="0" y="1692408"/>
                </a:lnTo>
                <a:lnTo>
                  <a:pt x="0" y="0"/>
                </a:lnTo>
                <a:close/>
              </a:path>
            </a:pathLst>
          </a:custGeom>
          <a:blipFill>
            <a:blip r:embed="rId4"/>
            <a:stretch>
              <a:fillRect/>
            </a:stretch>
          </a:blipFill>
        </p:spPr>
      </p:sp>
      <p:sp>
        <p:nvSpPr>
          <p:cNvPr id="5" name="Freeform 5"/>
          <p:cNvSpPr/>
          <p:nvPr/>
        </p:nvSpPr>
        <p:spPr>
          <a:xfrm>
            <a:off x="8937722" y="7416515"/>
            <a:ext cx="8860602" cy="2194054"/>
          </a:xfrm>
          <a:custGeom>
            <a:avLst/>
            <a:gdLst/>
            <a:ahLst/>
            <a:cxnLst/>
            <a:rect l="l" t="t" r="r" b="b"/>
            <a:pathLst>
              <a:path w="8860602" h="2194054">
                <a:moveTo>
                  <a:pt x="0" y="0"/>
                </a:moveTo>
                <a:lnTo>
                  <a:pt x="8860602" y="0"/>
                </a:lnTo>
                <a:lnTo>
                  <a:pt x="8860602" y="2194054"/>
                </a:lnTo>
                <a:lnTo>
                  <a:pt x="0" y="2194054"/>
                </a:lnTo>
                <a:lnTo>
                  <a:pt x="0" y="0"/>
                </a:lnTo>
                <a:close/>
              </a:path>
            </a:pathLst>
          </a:custGeom>
          <a:blipFill>
            <a:blip r:embed="rId5"/>
            <a:stretch>
              <a:fillRect/>
            </a:stretch>
          </a:blipFill>
        </p:spPr>
      </p:sp>
      <p:grpSp>
        <p:nvGrpSpPr>
          <p:cNvPr id="6" name="Group 6"/>
          <p:cNvGrpSpPr/>
          <p:nvPr/>
        </p:nvGrpSpPr>
        <p:grpSpPr>
          <a:xfrm>
            <a:off x="-17371" y="-1473942"/>
            <a:ext cx="9377636" cy="3148444"/>
            <a:chOff x="0" y="0"/>
            <a:chExt cx="3172188" cy="1065029"/>
          </a:xfrm>
        </p:grpSpPr>
        <p:sp>
          <p:nvSpPr>
            <p:cNvPr id="7" name="Freeform 7"/>
            <p:cNvSpPr/>
            <p:nvPr/>
          </p:nvSpPr>
          <p:spPr>
            <a:xfrm>
              <a:off x="0" y="0"/>
              <a:ext cx="3172188" cy="1065029"/>
            </a:xfrm>
            <a:custGeom>
              <a:avLst/>
              <a:gdLst/>
              <a:ahLst/>
              <a:cxnLst/>
              <a:rect l="l" t="t" r="r" b="b"/>
              <a:pathLst>
                <a:path w="3172188" h="1065029">
                  <a:moveTo>
                    <a:pt x="0" y="0"/>
                  </a:moveTo>
                  <a:lnTo>
                    <a:pt x="3172188" y="0"/>
                  </a:lnTo>
                  <a:lnTo>
                    <a:pt x="3172188" y="1065029"/>
                  </a:lnTo>
                  <a:lnTo>
                    <a:pt x="0" y="1065029"/>
                  </a:lnTo>
                  <a:close/>
                </a:path>
              </a:pathLst>
            </a:custGeom>
            <a:solidFill>
              <a:srgbClr val="06327D">
                <a:alpha val="58824"/>
              </a:srgbClr>
            </a:solidFill>
          </p:spPr>
        </p:sp>
      </p:grpSp>
      <p:grpSp>
        <p:nvGrpSpPr>
          <p:cNvPr id="8" name="Group 8"/>
          <p:cNvGrpSpPr/>
          <p:nvPr/>
        </p:nvGrpSpPr>
        <p:grpSpPr>
          <a:xfrm>
            <a:off x="7491505" y="-851297"/>
            <a:ext cx="7630132" cy="3148444"/>
            <a:chOff x="0" y="0"/>
            <a:chExt cx="2581057" cy="1065029"/>
          </a:xfrm>
        </p:grpSpPr>
        <p:sp>
          <p:nvSpPr>
            <p:cNvPr id="9" name="Freeform 9"/>
            <p:cNvSpPr/>
            <p:nvPr/>
          </p:nvSpPr>
          <p:spPr>
            <a:xfrm>
              <a:off x="0" y="0"/>
              <a:ext cx="2581057" cy="1065029"/>
            </a:xfrm>
            <a:custGeom>
              <a:avLst/>
              <a:gdLst/>
              <a:ahLst/>
              <a:cxnLst/>
              <a:rect l="l" t="t" r="r" b="b"/>
              <a:pathLst>
                <a:path w="2581057" h="1065029">
                  <a:moveTo>
                    <a:pt x="0" y="0"/>
                  </a:moveTo>
                  <a:lnTo>
                    <a:pt x="2581057" y="0"/>
                  </a:lnTo>
                  <a:lnTo>
                    <a:pt x="2581057" y="1065029"/>
                  </a:lnTo>
                  <a:lnTo>
                    <a:pt x="0" y="1065029"/>
                  </a:lnTo>
                  <a:close/>
                </a:path>
              </a:pathLst>
            </a:custGeom>
            <a:solidFill>
              <a:srgbClr val="44B875">
                <a:alpha val="52941"/>
              </a:srgbClr>
            </a:solidFill>
          </p:spPr>
        </p:sp>
      </p:grpSp>
      <p:grpSp>
        <p:nvGrpSpPr>
          <p:cNvPr id="10" name="Group 10"/>
          <p:cNvGrpSpPr/>
          <p:nvPr/>
        </p:nvGrpSpPr>
        <p:grpSpPr>
          <a:xfrm>
            <a:off x="13051156" y="-2119744"/>
            <a:ext cx="9839241" cy="3148444"/>
            <a:chOff x="0" y="0"/>
            <a:chExt cx="3328336" cy="1065029"/>
          </a:xfrm>
        </p:grpSpPr>
        <p:sp>
          <p:nvSpPr>
            <p:cNvPr id="11" name="Freeform 11"/>
            <p:cNvSpPr/>
            <p:nvPr/>
          </p:nvSpPr>
          <p:spPr>
            <a:xfrm>
              <a:off x="0" y="0"/>
              <a:ext cx="3328336" cy="1065029"/>
            </a:xfrm>
            <a:custGeom>
              <a:avLst/>
              <a:gdLst/>
              <a:ahLst/>
              <a:cxnLst/>
              <a:rect l="l" t="t" r="r" b="b"/>
              <a:pathLst>
                <a:path w="3328336" h="1065029">
                  <a:moveTo>
                    <a:pt x="0" y="0"/>
                  </a:moveTo>
                  <a:lnTo>
                    <a:pt x="3328336" y="0"/>
                  </a:lnTo>
                  <a:lnTo>
                    <a:pt x="3328336" y="1065029"/>
                  </a:lnTo>
                  <a:lnTo>
                    <a:pt x="0" y="1065029"/>
                  </a:lnTo>
                  <a:close/>
                </a:path>
              </a:pathLst>
            </a:custGeom>
            <a:solidFill>
              <a:srgbClr val="FFD034">
                <a:alpha val="21961"/>
              </a:srgbClr>
            </a:solidFill>
          </p:spPr>
        </p:sp>
      </p:grpSp>
      <p:sp>
        <p:nvSpPr>
          <p:cNvPr id="12" name="TextBox 12"/>
          <p:cNvSpPr txBox="1"/>
          <p:nvPr/>
        </p:nvSpPr>
        <p:spPr>
          <a:xfrm>
            <a:off x="1028700" y="561000"/>
            <a:ext cx="13891951"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000000"/>
                </a:solidFill>
                <a:latin typeface="Poppins Semi-Bold"/>
              </a:rPr>
              <a:t>Menit ke-5 pada setiap kategori jalur</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8CFFF"/>
        </a:solidFill>
        <a:effectLst/>
      </p:bgPr>
    </p:bg>
    <p:spTree>
      <p:nvGrpSpPr>
        <p:cNvPr id="1" name=""/>
        <p:cNvGrpSpPr/>
        <p:nvPr/>
      </p:nvGrpSpPr>
      <p:grpSpPr>
        <a:xfrm>
          <a:off x="0" y="0"/>
          <a:ext cx="0" cy="0"/>
          <a:chOff x="0" y="0"/>
          <a:chExt cx="0" cy="0"/>
        </a:xfrm>
      </p:grpSpPr>
      <p:sp>
        <p:nvSpPr>
          <p:cNvPr id="2" name="Freeform 2"/>
          <p:cNvSpPr/>
          <p:nvPr/>
        </p:nvSpPr>
        <p:spPr>
          <a:xfrm>
            <a:off x="1317743" y="4286656"/>
            <a:ext cx="15941557" cy="3396983"/>
          </a:xfrm>
          <a:custGeom>
            <a:avLst/>
            <a:gdLst/>
            <a:ahLst/>
            <a:cxnLst/>
            <a:rect l="l" t="t" r="r" b="b"/>
            <a:pathLst>
              <a:path w="15941557" h="3396983">
                <a:moveTo>
                  <a:pt x="0" y="0"/>
                </a:moveTo>
                <a:lnTo>
                  <a:pt x="15941557" y="0"/>
                </a:lnTo>
                <a:lnTo>
                  <a:pt x="15941557" y="3396983"/>
                </a:lnTo>
                <a:lnTo>
                  <a:pt x="0" y="3396983"/>
                </a:lnTo>
                <a:lnTo>
                  <a:pt x="0" y="0"/>
                </a:lnTo>
                <a:close/>
              </a:path>
            </a:pathLst>
          </a:custGeom>
          <a:blipFill>
            <a:blip r:embed="rId2"/>
            <a:stretch>
              <a:fillRect/>
            </a:stretch>
          </a:blipFill>
        </p:spPr>
      </p:sp>
      <p:grpSp>
        <p:nvGrpSpPr>
          <p:cNvPr id="3" name="Group 3"/>
          <p:cNvGrpSpPr/>
          <p:nvPr/>
        </p:nvGrpSpPr>
        <p:grpSpPr>
          <a:xfrm>
            <a:off x="0" y="1290664"/>
            <a:ext cx="18529204" cy="646256"/>
            <a:chOff x="0" y="0"/>
            <a:chExt cx="4880120" cy="170207"/>
          </a:xfrm>
        </p:grpSpPr>
        <p:sp>
          <p:nvSpPr>
            <p:cNvPr id="4" name="Freeform 4"/>
            <p:cNvSpPr/>
            <p:nvPr/>
          </p:nvSpPr>
          <p:spPr>
            <a:xfrm>
              <a:off x="0" y="0"/>
              <a:ext cx="4880120" cy="170207"/>
            </a:xfrm>
            <a:custGeom>
              <a:avLst/>
              <a:gdLst/>
              <a:ahLst/>
              <a:cxnLst/>
              <a:rect l="l" t="t" r="r" b="b"/>
              <a:pathLst>
                <a:path w="4880120" h="170207">
                  <a:moveTo>
                    <a:pt x="0" y="0"/>
                  </a:moveTo>
                  <a:lnTo>
                    <a:pt x="4880120" y="0"/>
                  </a:lnTo>
                  <a:lnTo>
                    <a:pt x="4880120" y="170207"/>
                  </a:lnTo>
                  <a:lnTo>
                    <a:pt x="0" y="170207"/>
                  </a:lnTo>
                  <a:close/>
                </a:path>
              </a:pathLst>
            </a:custGeom>
            <a:solidFill>
              <a:srgbClr val="767676"/>
            </a:solidFill>
          </p:spPr>
        </p:sp>
        <p:sp>
          <p:nvSpPr>
            <p:cNvPr id="5" name="TextBox 5"/>
            <p:cNvSpPr txBox="1"/>
            <p:nvPr/>
          </p:nvSpPr>
          <p:spPr>
            <a:xfrm>
              <a:off x="0" y="-47625"/>
              <a:ext cx="4880120" cy="217832"/>
            </a:xfrm>
            <a:prstGeom prst="rect">
              <a:avLst/>
            </a:prstGeom>
          </p:spPr>
          <p:txBody>
            <a:bodyPr lIns="50800" tIns="50800" rIns="50800" bIns="50800" rtlCol="0" anchor="ctr"/>
            <a:lstStyle/>
            <a:p>
              <a:pPr algn="ctr">
                <a:lnSpc>
                  <a:spcPts val="3220"/>
                </a:lnSpc>
              </a:pPr>
              <a:endParaRPr/>
            </a:p>
          </p:txBody>
        </p:sp>
      </p:grpSp>
      <p:sp>
        <p:nvSpPr>
          <p:cNvPr id="6" name="Freeform 6"/>
          <p:cNvSpPr/>
          <p:nvPr/>
        </p:nvSpPr>
        <p:spPr>
          <a:xfrm rot="-5400000">
            <a:off x="2069188" y="110902"/>
            <a:ext cx="1502890" cy="3005780"/>
          </a:xfrm>
          <a:custGeom>
            <a:avLst/>
            <a:gdLst/>
            <a:ahLst/>
            <a:cxnLst/>
            <a:rect l="l" t="t" r="r" b="b"/>
            <a:pathLst>
              <a:path w="1502890" h="3005780">
                <a:moveTo>
                  <a:pt x="0" y="0"/>
                </a:moveTo>
                <a:lnTo>
                  <a:pt x="1502890" y="0"/>
                </a:lnTo>
                <a:lnTo>
                  <a:pt x="1502890" y="3005780"/>
                </a:lnTo>
                <a:lnTo>
                  <a:pt x="0" y="30057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317743" y="2964382"/>
            <a:ext cx="12339323"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000000"/>
                </a:solidFill>
                <a:latin typeface="Poppins Semi-Bold"/>
              </a:rPr>
              <a:t>Aspek penting hasil pengujian</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3ED94"/>
        </a:solidFill>
        <a:effectLst/>
      </p:bgPr>
    </p:bg>
    <p:spTree>
      <p:nvGrpSpPr>
        <p:cNvPr id="1" name=""/>
        <p:cNvGrpSpPr/>
        <p:nvPr/>
      </p:nvGrpSpPr>
      <p:grpSpPr>
        <a:xfrm>
          <a:off x="0" y="0"/>
          <a:ext cx="0" cy="0"/>
          <a:chOff x="0" y="0"/>
          <a:chExt cx="0" cy="0"/>
        </a:xfrm>
      </p:grpSpPr>
      <p:sp>
        <p:nvSpPr>
          <p:cNvPr id="2" name="Freeform 2"/>
          <p:cNvSpPr/>
          <p:nvPr/>
        </p:nvSpPr>
        <p:spPr>
          <a:xfrm>
            <a:off x="-3767812" y="2140171"/>
            <a:ext cx="12190249" cy="10173317"/>
          </a:xfrm>
          <a:custGeom>
            <a:avLst/>
            <a:gdLst/>
            <a:ahLst/>
            <a:cxnLst/>
            <a:rect l="l" t="t" r="r" b="b"/>
            <a:pathLst>
              <a:path w="12190249" h="10173317">
                <a:moveTo>
                  <a:pt x="0" y="0"/>
                </a:moveTo>
                <a:lnTo>
                  <a:pt x="12190249" y="0"/>
                </a:lnTo>
                <a:lnTo>
                  <a:pt x="12190249" y="10173316"/>
                </a:lnTo>
                <a:lnTo>
                  <a:pt x="0" y="101733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341105" y="2917929"/>
            <a:ext cx="12089793" cy="9017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FFFFFF"/>
                </a:solidFill>
                <a:latin typeface="Poppins Bold"/>
              </a:rPr>
              <a:t>Jadi makna datanya apa?</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pic>
          <p:nvPicPr>
            <p:cNvPr id="3" name="Picture 3"/>
            <p:cNvPicPr>
              <a:picLocks noChangeAspect="1"/>
            </p:cNvPicPr>
            <p:nvPr/>
          </p:nvPicPr>
          <p:blipFill>
            <a:blip r:embed="rId2"/>
            <a:srcRect l="20370" r="20370"/>
            <a:stretch>
              <a:fillRect/>
            </a:stretch>
          </p:blipFill>
          <p:spPr>
            <a:xfrm>
              <a:off x="0" y="0"/>
              <a:ext cx="12192000" cy="13716000"/>
            </a:xfrm>
            <a:prstGeom prst="rect">
              <a:avLst/>
            </a:prstGeom>
          </p:spPr>
        </p:pic>
      </p:grpSp>
      <p:grpSp>
        <p:nvGrpSpPr>
          <p:cNvPr id="4" name="Group 4"/>
          <p:cNvGrpSpPr/>
          <p:nvPr/>
        </p:nvGrpSpPr>
        <p:grpSpPr>
          <a:xfrm>
            <a:off x="6819013" y="2361899"/>
            <a:ext cx="10440287" cy="6705179"/>
            <a:chOff x="0" y="0"/>
            <a:chExt cx="3531653" cy="2268172"/>
          </a:xfrm>
        </p:grpSpPr>
        <p:sp>
          <p:nvSpPr>
            <p:cNvPr id="5" name="Freeform 5"/>
            <p:cNvSpPr/>
            <p:nvPr/>
          </p:nvSpPr>
          <p:spPr>
            <a:xfrm>
              <a:off x="0" y="0"/>
              <a:ext cx="3531653" cy="2268172"/>
            </a:xfrm>
            <a:custGeom>
              <a:avLst/>
              <a:gdLst/>
              <a:ahLst/>
              <a:cxnLst/>
              <a:rect l="l" t="t" r="r" b="b"/>
              <a:pathLst>
                <a:path w="3531653" h="2268172">
                  <a:moveTo>
                    <a:pt x="0" y="0"/>
                  </a:moveTo>
                  <a:lnTo>
                    <a:pt x="3531653" y="0"/>
                  </a:lnTo>
                  <a:lnTo>
                    <a:pt x="3531653" y="2268172"/>
                  </a:lnTo>
                  <a:lnTo>
                    <a:pt x="0" y="2268172"/>
                  </a:lnTo>
                  <a:close/>
                </a:path>
              </a:pathLst>
            </a:custGeom>
            <a:solidFill>
              <a:srgbClr val="44B875"/>
            </a:solidFill>
          </p:spPr>
        </p:sp>
      </p:grpSp>
      <p:sp>
        <p:nvSpPr>
          <p:cNvPr id="6" name="TextBox 6"/>
          <p:cNvSpPr txBox="1"/>
          <p:nvPr/>
        </p:nvSpPr>
        <p:spPr>
          <a:xfrm>
            <a:off x="12562508" y="866775"/>
            <a:ext cx="8261962"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000000"/>
                </a:solidFill>
                <a:latin typeface="Poppins Semi-Bold"/>
              </a:rPr>
              <a:t>Hasil analisis</a:t>
            </a:r>
          </a:p>
        </p:txBody>
      </p:sp>
      <p:sp>
        <p:nvSpPr>
          <p:cNvPr id="7" name="TextBox 7"/>
          <p:cNvSpPr txBox="1"/>
          <p:nvPr/>
        </p:nvSpPr>
        <p:spPr>
          <a:xfrm>
            <a:off x="7593634" y="3108314"/>
            <a:ext cx="8891046" cy="5236845"/>
          </a:xfrm>
          <a:prstGeom prst="rect">
            <a:avLst/>
          </a:prstGeom>
        </p:spPr>
        <p:txBody>
          <a:bodyPr lIns="0" tIns="0" rIns="0" bIns="0" rtlCol="0" anchor="t">
            <a:spAutoFit/>
          </a:bodyPr>
          <a:lstStyle/>
          <a:p>
            <a:pPr marL="0" lvl="0" indent="0" algn="just">
              <a:lnSpc>
                <a:spcPts val="3450"/>
              </a:lnSpc>
            </a:pPr>
            <a:r>
              <a:rPr lang="en-US" sz="2300">
                <a:solidFill>
                  <a:srgbClr val="FFFFFF"/>
                </a:solidFill>
                <a:latin typeface="Inter"/>
              </a:rPr>
              <a:t>Dari hasil pengujian yang didapatkan, kecepatan Bubble Sort sangatlah cepat diantara 40 microseconds - 132 microseconds. Untuk hasil pengaturan lalu lintas pada kategori 3 jalur dan 4 jalur berjalan dengan lancar pada menit ke-5. Namun masalah mulai muncul pada kategori 5 jalur dan 6 jalur pada menit ke-5 dimana karena jalurnya sudah terlalu banyak dan tiap detiknya jenis kendaraan bertambah 1 maka di beberapa jalur kendaraannya sudah menumpuk dan susah untuk menghabiskan kendaraan di jalur tersebut. Namun ini tidak perlu dikhawatirkan karena tidak ada persimpangan lampu lalu lintas yang memiliki lebih dari 4 jalur. Biasanya jalur lebih dari 4 akan dibuat dalam bentuk lingkaran seperti gambar disamping.</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 b="6"/>
          <a:stretch>
            <a:fillRect/>
          </a:stretch>
        </p:blipFill>
        <p:spPr>
          <a:xfrm>
            <a:off x="2775438" y="2057400"/>
            <a:ext cx="4732020" cy="8229600"/>
          </a:xfrm>
          <a:prstGeom prst="rect">
            <a:avLst/>
          </a:prstGeom>
        </p:spPr>
      </p:pic>
      <p:sp>
        <p:nvSpPr>
          <p:cNvPr id="3" name="TextBox 3"/>
          <p:cNvSpPr txBox="1"/>
          <p:nvPr/>
        </p:nvSpPr>
        <p:spPr>
          <a:xfrm>
            <a:off x="6198207" y="1866900"/>
            <a:ext cx="12089793" cy="1250950"/>
          </a:xfrm>
          <a:prstGeom prst="rect">
            <a:avLst/>
          </a:prstGeom>
        </p:spPr>
        <p:txBody>
          <a:bodyPr lIns="0" tIns="0" rIns="0" bIns="0" rtlCol="0" anchor="t">
            <a:spAutoFit/>
          </a:bodyPr>
          <a:lstStyle/>
          <a:p>
            <a:pPr marL="0" lvl="0" indent="0" algn="ctr">
              <a:lnSpc>
                <a:spcPts val="9799"/>
              </a:lnSpc>
              <a:spcBef>
                <a:spcPct val="0"/>
              </a:spcBef>
            </a:pPr>
            <a:r>
              <a:rPr lang="en-US" sz="6999">
                <a:solidFill>
                  <a:srgbClr val="FFFFFF"/>
                </a:solidFill>
                <a:latin typeface="Poppins Bold"/>
              </a:rPr>
              <a:t>Demo Aplikasi</a:t>
            </a:r>
          </a:p>
        </p:txBody>
      </p:sp>
      <p:sp>
        <p:nvSpPr>
          <p:cNvPr id="4" name="TextBox 4"/>
          <p:cNvSpPr txBox="1"/>
          <p:nvPr/>
        </p:nvSpPr>
        <p:spPr>
          <a:xfrm>
            <a:off x="7597674" y="3535720"/>
            <a:ext cx="9386108" cy="1076325"/>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Poppins Bold"/>
              </a:rPr>
              <a:t>https://github.com/Drastia/Dynamic-Traffic-BubbleSort</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0" b="-9220"/>
            </a:stretch>
          </a:blipFill>
        </p:spPr>
      </p:sp>
      <p:grpSp>
        <p:nvGrpSpPr>
          <p:cNvPr id="3" name="Group 3"/>
          <p:cNvGrpSpPr/>
          <p:nvPr/>
        </p:nvGrpSpPr>
        <p:grpSpPr>
          <a:xfrm>
            <a:off x="1167257" y="1567687"/>
            <a:ext cx="7690017" cy="7452484"/>
            <a:chOff x="0" y="0"/>
            <a:chExt cx="1463234" cy="1418036"/>
          </a:xfrm>
        </p:grpSpPr>
        <p:sp>
          <p:nvSpPr>
            <p:cNvPr id="4" name="Freeform 4"/>
            <p:cNvSpPr/>
            <p:nvPr/>
          </p:nvSpPr>
          <p:spPr>
            <a:xfrm>
              <a:off x="6350" y="6350"/>
              <a:ext cx="1450534" cy="1405336"/>
            </a:xfrm>
            <a:custGeom>
              <a:avLst/>
              <a:gdLst/>
              <a:ahLst/>
              <a:cxnLst/>
              <a:rect l="l" t="t" r="r" b="b"/>
              <a:pathLst>
                <a:path w="1450534" h="1405336">
                  <a:moveTo>
                    <a:pt x="1450534" y="271780"/>
                  </a:moveTo>
                  <a:lnTo>
                    <a:pt x="1450534" y="1405336"/>
                  </a:lnTo>
                  <a:lnTo>
                    <a:pt x="0" y="1405336"/>
                  </a:lnTo>
                  <a:lnTo>
                    <a:pt x="0" y="0"/>
                  </a:lnTo>
                  <a:lnTo>
                    <a:pt x="1178754" y="0"/>
                  </a:lnTo>
                  <a:close/>
                </a:path>
              </a:pathLst>
            </a:custGeom>
            <a:solidFill>
              <a:srgbClr val="2B70E4">
                <a:alpha val="87843"/>
              </a:srgbClr>
            </a:solidFill>
          </p:spPr>
        </p:sp>
        <p:sp>
          <p:nvSpPr>
            <p:cNvPr id="5" name="Freeform 5"/>
            <p:cNvSpPr/>
            <p:nvPr/>
          </p:nvSpPr>
          <p:spPr>
            <a:xfrm>
              <a:off x="0" y="0"/>
              <a:ext cx="1463234" cy="1418036"/>
            </a:xfrm>
            <a:custGeom>
              <a:avLst/>
              <a:gdLst/>
              <a:ahLst/>
              <a:cxnLst/>
              <a:rect l="l" t="t" r="r" b="b"/>
              <a:pathLst>
                <a:path w="1463234" h="1418036">
                  <a:moveTo>
                    <a:pt x="1463234" y="1418036"/>
                  </a:moveTo>
                  <a:lnTo>
                    <a:pt x="0" y="1418036"/>
                  </a:lnTo>
                  <a:lnTo>
                    <a:pt x="0" y="0"/>
                  </a:lnTo>
                  <a:lnTo>
                    <a:pt x="1187644" y="0"/>
                  </a:lnTo>
                  <a:lnTo>
                    <a:pt x="1463234" y="275590"/>
                  </a:lnTo>
                  <a:cubicBezTo>
                    <a:pt x="1463234" y="275590"/>
                    <a:pt x="1463234" y="1418036"/>
                    <a:pt x="1463234" y="1418036"/>
                  </a:cubicBezTo>
                  <a:close/>
                  <a:moveTo>
                    <a:pt x="12700" y="1405336"/>
                  </a:moveTo>
                  <a:lnTo>
                    <a:pt x="1450534" y="1405336"/>
                  </a:lnTo>
                  <a:lnTo>
                    <a:pt x="1450534" y="280670"/>
                  </a:lnTo>
                  <a:lnTo>
                    <a:pt x="1182564" y="12700"/>
                  </a:lnTo>
                  <a:lnTo>
                    <a:pt x="12700" y="12700"/>
                  </a:lnTo>
                  <a:lnTo>
                    <a:pt x="12700" y="1405336"/>
                  </a:lnTo>
                  <a:close/>
                </a:path>
              </a:pathLst>
            </a:custGeom>
            <a:solidFill>
              <a:srgbClr val="6090F2">
                <a:alpha val="87843"/>
              </a:srgbClr>
            </a:solidFill>
          </p:spPr>
        </p:sp>
      </p:grpSp>
      <p:sp>
        <p:nvSpPr>
          <p:cNvPr id="6" name="TextBox 6"/>
          <p:cNvSpPr txBox="1"/>
          <p:nvPr/>
        </p:nvSpPr>
        <p:spPr>
          <a:xfrm>
            <a:off x="1862154" y="2182150"/>
            <a:ext cx="8261962"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F8F8F8"/>
                </a:solidFill>
                <a:latin typeface="Poppins Semi-Bold"/>
              </a:rPr>
              <a:t>Kesimpulan?</a:t>
            </a:r>
          </a:p>
        </p:txBody>
      </p:sp>
      <p:sp>
        <p:nvSpPr>
          <p:cNvPr id="7" name="TextBox 7"/>
          <p:cNvSpPr txBox="1"/>
          <p:nvPr/>
        </p:nvSpPr>
        <p:spPr>
          <a:xfrm>
            <a:off x="1862154" y="3341679"/>
            <a:ext cx="6238001" cy="4553794"/>
          </a:xfrm>
          <a:prstGeom prst="rect">
            <a:avLst/>
          </a:prstGeom>
        </p:spPr>
        <p:txBody>
          <a:bodyPr lIns="0" tIns="0" rIns="0" bIns="0" rtlCol="0" anchor="t">
            <a:spAutoFit/>
          </a:bodyPr>
          <a:lstStyle/>
          <a:p>
            <a:pPr marL="0" lvl="0" indent="0" algn="just">
              <a:lnSpc>
                <a:spcPts val="3628"/>
              </a:lnSpc>
              <a:spcBef>
                <a:spcPct val="0"/>
              </a:spcBef>
            </a:pPr>
            <a:r>
              <a:rPr lang="en-US" sz="2591">
                <a:solidFill>
                  <a:srgbClr val="F8F8F8"/>
                </a:solidFill>
                <a:latin typeface="Inter"/>
              </a:rPr>
              <a:t>Program lampu lalu lintas dinamis menggunakan Bubble Sort sukses untuk mengatur persimpangan dengan kategori 3 jalur dan 4 jalur, sedangkan pada kategori 5 jalur dan 6 jalur mendapatkan hasil yang kurang memuaskan,tetapi jangan khawatir karena persimpangan lampu lalu lintas pada 5 jalur dan 6 jalur tidak mencerminkan kasus dunia nyata. </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8CFFF"/>
        </a:solidFill>
        <a:effectLst/>
      </p:bgPr>
    </p:bg>
    <p:spTree>
      <p:nvGrpSpPr>
        <p:cNvPr id="1" name=""/>
        <p:cNvGrpSpPr/>
        <p:nvPr/>
      </p:nvGrpSpPr>
      <p:grpSpPr>
        <a:xfrm>
          <a:off x="0" y="0"/>
          <a:ext cx="0" cy="0"/>
          <a:chOff x="0" y="0"/>
          <a:chExt cx="0" cy="0"/>
        </a:xfrm>
      </p:grpSpPr>
      <p:sp>
        <p:nvSpPr>
          <p:cNvPr id="2" name="Freeform 2"/>
          <p:cNvSpPr/>
          <p:nvPr/>
        </p:nvSpPr>
        <p:spPr>
          <a:xfrm>
            <a:off x="13300719" y="5143500"/>
            <a:ext cx="4152207" cy="5143500"/>
          </a:xfrm>
          <a:custGeom>
            <a:avLst/>
            <a:gdLst/>
            <a:ahLst/>
            <a:cxnLst/>
            <a:rect l="l" t="t" r="r" b="b"/>
            <a:pathLst>
              <a:path w="4152207" h="5143500">
                <a:moveTo>
                  <a:pt x="0" y="0"/>
                </a:moveTo>
                <a:lnTo>
                  <a:pt x="4152207" y="0"/>
                </a:lnTo>
                <a:lnTo>
                  <a:pt x="4152207"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14325" y="1892251"/>
            <a:ext cx="2728672" cy="9745257"/>
          </a:xfrm>
          <a:custGeom>
            <a:avLst/>
            <a:gdLst/>
            <a:ahLst/>
            <a:cxnLst/>
            <a:rect l="l" t="t" r="r" b="b"/>
            <a:pathLst>
              <a:path w="2728672" h="9745257">
                <a:moveTo>
                  <a:pt x="0" y="0"/>
                </a:moveTo>
                <a:lnTo>
                  <a:pt x="2728672" y="0"/>
                </a:lnTo>
                <a:lnTo>
                  <a:pt x="2728672" y="9745257"/>
                </a:lnTo>
                <a:lnTo>
                  <a:pt x="0" y="97452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371354" y="8990428"/>
            <a:ext cx="1592612" cy="1990765"/>
          </a:xfrm>
          <a:custGeom>
            <a:avLst/>
            <a:gdLst/>
            <a:ahLst/>
            <a:cxnLst/>
            <a:rect l="l" t="t" r="r" b="b"/>
            <a:pathLst>
              <a:path w="1592612" h="1990765">
                <a:moveTo>
                  <a:pt x="0" y="0"/>
                </a:moveTo>
                <a:lnTo>
                  <a:pt x="1592612" y="0"/>
                </a:lnTo>
                <a:lnTo>
                  <a:pt x="1592612" y="1990765"/>
                </a:lnTo>
                <a:lnTo>
                  <a:pt x="0" y="19907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876372" y="5489507"/>
            <a:ext cx="4142872" cy="6623778"/>
          </a:xfrm>
          <a:custGeom>
            <a:avLst/>
            <a:gdLst/>
            <a:ahLst/>
            <a:cxnLst/>
            <a:rect l="l" t="t" r="r" b="b"/>
            <a:pathLst>
              <a:path w="4142872" h="6623778">
                <a:moveTo>
                  <a:pt x="0" y="0"/>
                </a:moveTo>
                <a:lnTo>
                  <a:pt x="4142871" y="0"/>
                </a:lnTo>
                <a:lnTo>
                  <a:pt x="4142871" y="6623777"/>
                </a:lnTo>
                <a:lnTo>
                  <a:pt x="0" y="66237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287029" y="3892550"/>
            <a:ext cx="12089793" cy="1250950"/>
          </a:xfrm>
          <a:prstGeom prst="rect">
            <a:avLst/>
          </a:prstGeom>
        </p:spPr>
        <p:txBody>
          <a:bodyPr lIns="0" tIns="0" rIns="0" bIns="0" rtlCol="0" anchor="t">
            <a:spAutoFit/>
          </a:bodyPr>
          <a:lstStyle/>
          <a:p>
            <a:pPr marL="0" lvl="0" indent="0" algn="ctr">
              <a:lnSpc>
                <a:spcPts val="9799"/>
              </a:lnSpc>
              <a:spcBef>
                <a:spcPct val="0"/>
              </a:spcBef>
            </a:pPr>
            <a:r>
              <a:rPr lang="en-US" sz="6999">
                <a:solidFill>
                  <a:srgbClr val="000000"/>
                </a:solidFill>
                <a:latin typeface="Poppins Bold"/>
              </a:rPr>
              <a:t>Thanks!</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2192000" cy="13716000"/>
          </a:xfrm>
        </p:grpSpPr>
        <p:pic>
          <p:nvPicPr>
            <p:cNvPr id="3" name="Picture 3"/>
            <p:cNvPicPr>
              <a:picLocks noChangeAspect="1"/>
            </p:cNvPicPr>
            <p:nvPr/>
          </p:nvPicPr>
          <p:blipFill>
            <a:blip r:embed="rId2"/>
            <a:srcRect l="17557" r="32368"/>
            <a:stretch>
              <a:fillRect/>
            </a:stretch>
          </p:blipFill>
          <p:spPr>
            <a:xfrm>
              <a:off x="0" y="0"/>
              <a:ext cx="12192000" cy="13716000"/>
            </a:xfrm>
            <a:prstGeom prst="rect">
              <a:avLst/>
            </a:prstGeom>
          </p:spPr>
        </p:pic>
      </p:grpSp>
      <p:grpSp>
        <p:nvGrpSpPr>
          <p:cNvPr id="4" name="Group 4"/>
          <p:cNvGrpSpPr/>
          <p:nvPr/>
        </p:nvGrpSpPr>
        <p:grpSpPr>
          <a:xfrm>
            <a:off x="1028700" y="3055036"/>
            <a:ext cx="10440287" cy="6203264"/>
            <a:chOff x="0" y="0"/>
            <a:chExt cx="3531653" cy="2098388"/>
          </a:xfrm>
        </p:grpSpPr>
        <p:sp>
          <p:nvSpPr>
            <p:cNvPr id="5" name="Freeform 5"/>
            <p:cNvSpPr/>
            <p:nvPr/>
          </p:nvSpPr>
          <p:spPr>
            <a:xfrm>
              <a:off x="0" y="0"/>
              <a:ext cx="3531653" cy="2098388"/>
            </a:xfrm>
            <a:custGeom>
              <a:avLst/>
              <a:gdLst/>
              <a:ahLst/>
              <a:cxnLst/>
              <a:rect l="l" t="t" r="r" b="b"/>
              <a:pathLst>
                <a:path w="3531653" h="2098388">
                  <a:moveTo>
                    <a:pt x="0" y="0"/>
                  </a:moveTo>
                  <a:lnTo>
                    <a:pt x="3531653" y="0"/>
                  </a:lnTo>
                  <a:lnTo>
                    <a:pt x="3531653" y="2098388"/>
                  </a:lnTo>
                  <a:lnTo>
                    <a:pt x="0" y="2098388"/>
                  </a:lnTo>
                  <a:close/>
                </a:path>
              </a:pathLst>
            </a:custGeom>
            <a:solidFill>
              <a:srgbClr val="06327D"/>
            </a:solidFill>
          </p:spPr>
        </p:sp>
      </p:grpSp>
      <p:grpSp>
        <p:nvGrpSpPr>
          <p:cNvPr id="6" name="Group 6"/>
          <p:cNvGrpSpPr/>
          <p:nvPr/>
        </p:nvGrpSpPr>
        <p:grpSpPr>
          <a:xfrm>
            <a:off x="1811978" y="3697772"/>
            <a:ext cx="1234028" cy="1234674"/>
            <a:chOff x="0" y="0"/>
            <a:chExt cx="3093156" cy="3094777"/>
          </a:xfrm>
        </p:grpSpPr>
        <p:sp>
          <p:nvSpPr>
            <p:cNvPr id="7" name="Freeform 7"/>
            <p:cNvSpPr/>
            <p:nvPr/>
          </p:nvSpPr>
          <p:spPr>
            <a:xfrm>
              <a:off x="0" y="0"/>
              <a:ext cx="3093156" cy="3094777"/>
            </a:xfrm>
            <a:custGeom>
              <a:avLst/>
              <a:gdLst/>
              <a:ahLst/>
              <a:cxnLst/>
              <a:rect l="l" t="t" r="r" b="b"/>
              <a:pathLst>
                <a:path w="3093156" h="3094777">
                  <a:moveTo>
                    <a:pt x="0" y="0"/>
                  </a:moveTo>
                  <a:lnTo>
                    <a:pt x="3093156" y="0"/>
                  </a:lnTo>
                  <a:lnTo>
                    <a:pt x="3093156" y="3094777"/>
                  </a:lnTo>
                  <a:lnTo>
                    <a:pt x="0" y="3094777"/>
                  </a:lnTo>
                  <a:close/>
                </a:path>
              </a:pathLst>
            </a:custGeom>
            <a:solidFill>
              <a:srgbClr val="44B875"/>
            </a:solidFill>
          </p:spPr>
        </p:sp>
      </p:grpSp>
      <p:sp>
        <p:nvSpPr>
          <p:cNvPr id="8" name="Freeform 8"/>
          <p:cNvSpPr/>
          <p:nvPr/>
        </p:nvSpPr>
        <p:spPr>
          <a:xfrm>
            <a:off x="2004084" y="3890201"/>
            <a:ext cx="849816" cy="849816"/>
          </a:xfrm>
          <a:custGeom>
            <a:avLst/>
            <a:gdLst/>
            <a:ahLst/>
            <a:cxnLst/>
            <a:rect l="l" t="t" r="r" b="b"/>
            <a:pathLst>
              <a:path w="849816" h="849816">
                <a:moveTo>
                  <a:pt x="0" y="0"/>
                </a:moveTo>
                <a:lnTo>
                  <a:pt x="849816" y="0"/>
                </a:lnTo>
                <a:lnTo>
                  <a:pt x="849816" y="849816"/>
                </a:lnTo>
                <a:lnTo>
                  <a:pt x="0" y="849816"/>
                </a:lnTo>
                <a:lnTo>
                  <a:pt x="0" y="0"/>
                </a:lnTo>
                <a:close/>
              </a:path>
            </a:pathLst>
          </a:custGeom>
          <a:blipFill>
            <a:blip r:embed="rId3"/>
            <a:stretch>
              <a:fillRect/>
            </a:stretch>
          </a:blipFill>
        </p:spPr>
      </p:sp>
      <p:sp>
        <p:nvSpPr>
          <p:cNvPr id="9" name="TextBox 9"/>
          <p:cNvSpPr txBox="1"/>
          <p:nvPr/>
        </p:nvSpPr>
        <p:spPr>
          <a:xfrm>
            <a:off x="1028700" y="933450"/>
            <a:ext cx="8261962"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000000"/>
                </a:solidFill>
                <a:latin typeface="Poppins Semi-Bold"/>
              </a:rPr>
              <a:t>Kenapa Judul ini?</a:t>
            </a:r>
          </a:p>
        </p:txBody>
      </p:sp>
      <p:sp>
        <p:nvSpPr>
          <p:cNvPr id="10" name="TextBox 10"/>
          <p:cNvSpPr txBox="1"/>
          <p:nvPr/>
        </p:nvSpPr>
        <p:spPr>
          <a:xfrm>
            <a:off x="3407492" y="3708049"/>
            <a:ext cx="6329507" cy="1128395"/>
          </a:xfrm>
          <a:prstGeom prst="rect">
            <a:avLst/>
          </a:prstGeom>
        </p:spPr>
        <p:txBody>
          <a:bodyPr lIns="0" tIns="0" rIns="0" bIns="0" rtlCol="0" anchor="t">
            <a:spAutoFit/>
          </a:bodyPr>
          <a:lstStyle/>
          <a:p>
            <a:pPr marL="0" lvl="0" indent="0" algn="l">
              <a:lnSpc>
                <a:spcPts val="4479"/>
              </a:lnSpc>
              <a:spcBef>
                <a:spcPct val="0"/>
              </a:spcBef>
            </a:pPr>
            <a:r>
              <a:rPr lang="en-US" sz="3199">
                <a:solidFill>
                  <a:srgbClr val="FFFFFF"/>
                </a:solidFill>
                <a:latin typeface="Poppins Semi-Bold"/>
              </a:rPr>
              <a:t>Karena pengalaman macet!!!!</a:t>
            </a:r>
          </a:p>
        </p:txBody>
      </p:sp>
      <p:sp>
        <p:nvSpPr>
          <p:cNvPr id="11" name="TextBox 11"/>
          <p:cNvSpPr txBox="1"/>
          <p:nvPr/>
        </p:nvSpPr>
        <p:spPr>
          <a:xfrm>
            <a:off x="1803321" y="5076825"/>
            <a:ext cx="8891046" cy="3484245"/>
          </a:xfrm>
          <a:prstGeom prst="rect">
            <a:avLst/>
          </a:prstGeom>
        </p:spPr>
        <p:txBody>
          <a:bodyPr lIns="0" tIns="0" rIns="0" bIns="0" rtlCol="0" anchor="t">
            <a:spAutoFit/>
          </a:bodyPr>
          <a:lstStyle/>
          <a:p>
            <a:pPr marL="0" lvl="0" indent="0" algn="just">
              <a:lnSpc>
                <a:spcPts val="3450"/>
              </a:lnSpc>
            </a:pPr>
            <a:r>
              <a:rPr lang="en-US" sz="2300">
                <a:solidFill>
                  <a:srgbClr val="FFFFFF"/>
                </a:solidFill>
                <a:latin typeface="Inter"/>
              </a:rPr>
              <a:t>Lampu lalu lintas adalah alat yang digunakan pada persimpangan jalan untuk membantu mengatur lalu lintas kendaraan di persimpangan jalan. Namun, sekarang lampu lalu lintas yang merupakan pencegah kemacetan menjadi pusat kemacetan di Indonesia. Contohnya di Palembang dimana saya sendiri udah kena macet di Charitas, di belakang maupun depan kantor gubernur, di depan MDP Sudirman, dan di jalan rumah saya yaitu jalan Parameswara.</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895226" y="-1920848"/>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4" name="Group 4"/>
          <p:cNvGrpSpPr/>
          <p:nvPr/>
        </p:nvGrpSpPr>
        <p:grpSpPr>
          <a:xfrm rot="-2700000">
            <a:off x="3139297" y="-1020546"/>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sp>
        <p:nvSpPr>
          <p:cNvPr id="6" name="Freeform 6"/>
          <p:cNvSpPr/>
          <p:nvPr/>
        </p:nvSpPr>
        <p:spPr>
          <a:xfrm>
            <a:off x="9736886" y="2219606"/>
            <a:ext cx="11013734" cy="5414055"/>
          </a:xfrm>
          <a:custGeom>
            <a:avLst/>
            <a:gdLst/>
            <a:ahLst/>
            <a:cxnLst/>
            <a:rect l="l" t="t" r="r" b="b"/>
            <a:pathLst>
              <a:path w="11013734" h="5414055">
                <a:moveTo>
                  <a:pt x="0" y="0"/>
                </a:moveTo>
                <a:lnTo>
                  <a:pt x="11013734" y="0"/>
                </a:lnTo>
                <a:lnTo>
                  <a:pt x="11013734" y="5414055"/>
                </a:lnTo>
                <a:lnTo>
                  <a:pt x="0" y="5414055"/>
                </a:lnTo>
                <a:lnTo>
                  <a:pt x="0" y="0"/>
                </a:lnTo>
                <a:close/>
              </a:path>
            </a:pathLst>
          </a:custGeom>
          <a:blipFill>
            <a:blip r:embed="rId2"/>
            <a:stretch>
              <a:fillRect/>
            </a:stretch>
          </a:blipFill>
        </p:spPr>
      </p:sp>
      <p:sp>
        <p:nvSpPr>
          <p:cNvPr id="7" name="Freeform 7"/>
          <p:cNvSpPr/>
          <p:nvPr/>
        </p:nvSpPr>
        <p:spPr>
          <a:xfrm>
            <a:off x="10239951" y="0"/>
            <a:ext cx="7019349" cy="3314693"/>
          </a:xfrm>
          <a:custGeom>
            <a:avLst/>
            <a:gdLst/>
            <a:ahLst/>
            <a:cxnLst/>
            <a:rect l="l" t="t" r="r" b="b"/>
            <a:pathLst>
              <a:path w="7019349" h="3314693">
                <a:moveTo>
                  <a:pt x="0" y="0"/>
                </a:moveTo>
                <a:lnTo>
                  <a:pt x="7019349" y="0"/>
                </a:lnTo>
                <a:lnTo>
                  <a:pt x="7019349" y="3314693"/>
                </a:lnTo>
                <a:lnTo>
                  <a:pt x="0" y="3314693"/>
                </a:lnTo>
                <a:lnTo>
                  <a:pt x="0" y="0"/>
                </a:lnTo>
                <a:close/>
              </a:path>
            </a:pathLst>
          </a:custGeom>
          <a:blipFill>
            <a:blip r:embed="rId3"/>
            <a:stretch>
              <a:fillRect/>
            </a:stretch>
          </a:blipFill>
        </p:spPr>
      </p:sp>
      <p:sp>
        <p:nvSpPr>
          <p:cNvPr id="8" name="Freeform 8"/>
          <p:cNvSpPr/>
          <p:nvPr/>
        </p:nvSpPr>
        <p:spPr>
          <a:xfrm>
            <a:off x="9311102" y="6859186"/>
            <a:ext cx="5646981" cy="3166373"/>
          </a:xfrm>
          <a:custGeom>
            <a:avLst/>
            <a:gdLst/>
            <a:ahLst/>
            <a:cxnLst/>
            <a:rect l="l" t="t" r="r" b="b"/>
            <a:pathLst>
              <a:path w="5646981" h="3166373">
                <a:moveTo>
                  <a:pt x="0" y="0"/>
                </a:moveTo>
                <a:lnTo>
                  <a:pt x="5646981" y="0"/>
                </a:lnTo>
                <a:lnTo>
                  <a:pt x="5646981" y="3166374"/>
                </a:lnTo>
                <a:lnTo>
                  <a:pt x="0" y="3166374"/>
                </a:lnTo>
                <a:lnTo>
                  <a:pt x="0" y="0"/>
                </a:lnTo>
                <a:close/>
              </a:path>
            </a:pathLst>
          </a:custGeom>
          <a:blipFill>
            <a:blip r:embed="rId4"/>
            <a:stretch>
              <a:fillRect/>
            </a:stretch>
          </a:blipFill>
        </p:spPr>
      </p:sp>
      <p:sp>
        <p:nvSpPr>
          <p:cNvPr id="9" name="TextBox 9"/>
          <p:cNvSpPr txBox="1"/>
          <p:nvPr/>
        </p:nvSpPr>
        <p:spPr>
          <a:xfrm>
            <a:off x="1474923" y="2556740"/>
            <a:ext cx="8261962" cy="19304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000000"/>
                </a:solidFill>
                <a:latin typeface="Poppins Semi-Bold"/>
              </a:rPr>
              <a:t>IDE &amp; Framework yang digunakan?</a:t>
            </a:r>
          </a:p>
        </p:txBody>
      </p:sp>
      <p:sp>
        <p:nvSpPr>
          <p:cNvPr id="10" name="TextBox 10"/>
          <p:cNvSpPr txBox="1"/>
          <p:nvPr/>
        </p:nvSpPr>
        <p:spPr>
          <a:xfrm>
            <a:off x="1474923" y="4788877"/>
            <a:ext cx="8261962" cy="1727409"/>
          </a:xfrm>
          <a:prstGeom prst="rect">
            <a:avLst/>
          </a:prstGeom>
        </p:spPr>
        <p:txBody>
          <a:bodyPr lIns="0" tIns="0" rIns="0" bIns="0" rtlCol="0" anchor="t">
            <a:spAutoFit/>
          </a:bodyPr>
          <a:lstStyle/>
          <a:p>
            <a:pPr marL="0" lvl="0" indent="0" algn="just">
              <a:lnSpc>
                <a:spcPts val="3488"/>
              </a:lnSpc>
              <a:spcBef>
                <a:spcPct val="0"/>
              </a:spcBef>
            </a:pPr>
            <a:r>
              <a:rPr lang="en-US" sz="2491">
                <a:solidFill>
                  <a:srgbClr val="000000"/>
                </a:solidFill>
                <a:latin typeface="Inter"/>
              </a:rPr>
              <a:t>Pada pembuatan program digunakan IDE VSCode dengan framework Flutter dan bahasa pemrograman Dart. Alasan digunakan IDE dan framework ini karena mudah untuk digunakan. </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2045020" y="-1920848"/>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grpSp>
        <p:nvGrpSpPr>
          <p:cNvPr id="4" name="Group 4"/>
          <p:cNvGrpSpPr/>
          <p:nvPr/>
        </p:nvGrpSpPr>
        <p:grpSpPr>
          <a:xfrm rot="-2700000">
            <a:off x="16301347" y="-1020546"/>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alpha val="9804"/>
              </a:srgbClr>
            </a:solidFill>
          </p:spPr>
        </p:sp>
      </p:grpSp>
      <p:sp>
        <p:nvSpPr>
          <p:cNvPr id="6" name="Freeform 6"/>
          <p:cNvSpPr/>
          <p:nvPr/>
        </p:nvSpPr>
        <p:spPr>
          <a:xfrm>
            <a:off x="9701458" y="1979510"/>
            <a:ext cx="7622070" cy="6327981"/>
          </a:xfrm>
          <a:custGeom>
            <a:avLst/>
            <a:gdLst/>
            <a:ahLst/>
            <a:cxnLst/>
            <a:rect l="l" t="t" r="r" b="b"/>
            <a:pathLst>
              <a:path w="7622070" h="6327981">
                <a:moveTo>
                  <a:pt x="0" y="0"/>
                </a:moveTo>
                <a:lnTo>
                  <a:pt x="7622070" y="0"/>
                </a:lnTo>
                <a:lnTo>
                  <a:pt x="7622070" y="6327980"/>
                </a:lnTo>
                <a:lnTo>
                  <a:pt x="0" y="6327980"/>
                </a:lnTo>
                <a:lnTo>
                  <a:pt x="0" y="0"/>
                </a:lnTo>
                <a:close/>
              </a:path>
            </a:pathLst>
          </a:custGeom>
          <a:blipFill>
            <a:blip r:embed="rId2"/>
            <a:stretch>
              <a:fillRect/>
            </a:stretch>
          </a:blipFill>
        </p:spPr>
      </p:sp>
      <p:sp>
        <p:nvSpPr>
          <p:cNvPr id="7" name="TextBox 7"/>
          <p:cNvSpPr txBox="1"/>
          <p:nvPr/>
        </p:nvSpPr>
        <p:spPr>
          <a:xfrm>
            <a:off x="1028700" y="1817585"/>
            <a:ext cx="9483596"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000000"/>
                </a:solidFill>
                <a:latin typeface="Poppins Semi-Bold"/>
              </a:rPr>
              <a:t>Fokus pada penelitian</a:t>
            </a:r>
          </a:p>
        </p:txBody>
      </p:sp>
      <p:sp>
        <p:nvSpPr>
          <p:cNvPr id="8" name="TextBox 8"/>
          <p:cNvSpPr txBox="1"/>
          <p:nvPr/>
        </p:nvSpPr>
        <p:spPr>
          <a:xfrm>
            <a:off x="1028700" y="2985801"/>
            <a:ext cx="7291570" cy="1289259"/>
          </a:xfrm>
          <a:prstGeom prst="rect">
            <a:avLst/>
          </a:prstGeom>
        </p:spPr>
        <p:txBody>
          <a:bodyPr lIns="0" tIns="0" rIns="0" bIns="0" rtlCol="0" anchor="t">
            <a:spAutoFit/>
          </a:bodyPr>
          <a:lstStyle/>
          <a:p>
            <a:pPr marL="0" lvl="0" indent="0" algn="just">
              <a:lnSpc>
                <a:spcPts val="3488"/>
              </a:lnSpc>
              <a:spcBef>
                <a:spcPct val="0"/>
              </a:spcBef>
            </a:pPr>
            <a:r>
              <a:rPr lang="en-US" sz="2491">
                <a:solidFill>
                  <a:srgbClr val="000000"/>
                </a:solidFill>
                <a:latin typeface="Inter"/>
              </a:rPr>
              <a:t>Fokus para penelitian terdapat pada Bubble Sortnya sendiri yang dibuat seperti Bubble Sort pada umumnya. </a:t>
            </a:r>
          </a:p>
        </p:txBody>
      </p:sp>
      <p:sp>
        <p:nvSpPr>
          <p:cNvPr id="9" name="TextBox 9"/>
          <p:cNvSpPr txBox="1"/>
          <p:nvPr/>
        </p:nvSpPr>
        <p:spPr>
          <a:xfrm>
            <a:off x="1028700" y="7918026"/>
            <a:ext cx="7291570" cy="389464"/>
          </a:xfrm>
          <a:prstGeom prst="rect">
            <a:avLst/>
          </a:prstGeom>
        </p:spPr>
        <p:txBody>
          <a:bodyPr lIns="0" tIns="0" rIns="0" bIns="0" rtlCol="0" anchor="t">
            <a:spAutoFit/>
          </a:bodyPr>
          <a:lstStyle/>
          <a:p>
            <a:pPr marL="0" lvl="0" indent="0" algn="just">
              <a:lnSpc>
                <a:spcPts val="3208"/>
              </a:lnSpc>
              <a:spcBef>
                <a:spcPct val="0"/>
              </a:spcBef>
            </a:pPr>
            <a:r>
              <a:rPr lang="en-US" sz="2291">
                <a:solidFill>
                  <a:srgbClr val="000000"/>
                </a:solidFill>
                <a:latin typeface="Inter"/>
              </a:rPr>
              <a:t>note : pass tidak digunakan </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2266824" y="-1920848"/>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grpSp>
        <p:nvGrpSpPr>
          <p:cNvPr id="4" name="Group 4"/>
          <p:cNvGrpSpPr/>
          <p:nvPr/>
        </p:nvGrpSpPr>
        <p:grpSpPr>
          <a:xfrm rot="-2700000">
            <a:off x="16301347" y="-1020546"/>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alpha val="9804"/>
              </a:srgbClr>
            </a:solidFill>
          </p:spPr>
        </p:sp>
      </p:grpSp>
      <p:sp>
        <p:nvSpPr>
          <p:cNvPr id="6" name="Freeform 6"/>
          <p:cNvSpPr/>
          <p:nvPr/>
        </p:nvSpPr>
        <p:spPr>
          <a:xfrm>
            <a:off x="1215825" y="3494979"/>
            <a:ext cx="10685210" cy="6389648"/>
          </a:xfrm>
          <a:custGeom>
            <a:avLst/>
            <a:gdLst/>
            <a:ahLst/>
            <a:cxnLst/>
            <a:rect l="l" t="t" r="r" b="b"/>
            <a:pathLst>
              <a:path w="10685210" h="6389648">
                <a:moveTo>
                  <a:pt x="0" y="0"/>
                </a:moveTo>
                <a:lnTo>
                  <a:pt x="10685210" y="0"/>
                </a:lnTo>
                <a:lnTo>
                  <a:pt x="10685210" y="6389649"/>
                </a:lnTo>
                <a:lnTo>
                  <a:pt x="0" y="6389649"/>
                </a:lnTo>
                <a:lnTo>
                  <a:pt x="0" y="0"/>
                </a:lnTo>
                <a:close/>
              </a:path>
            </a:pathLst>
          </a:custGeom>
          <a:blipFill>
            <a:blip r:embed="rId2"/>
            <a:stretch>
              <a:fillRect/>
            </a:stretch>
          </a:blipFill>
        </p:spPr>
      </p:sp>
      <p:sp>
        <p:nvSpPr>
          <p:cNvPr id="7" name="TextBox 7"/>
          <p:cNvSpPr txBox="1"/>
          <p:nvPr/>
        </p:nvSpPr>
        <p:spPr>
          <a:xfrm>
            <a:off x="1215825" y="874489"/>
            <a:ext cx="9483596"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000000"/>
                </a:solidFill>
                <a:latin typeface="Poppins Semi-Bold"/>
              </a:rPr>
              <a:t>Data yang digunakan</a:t>
            </a:r>
          </a:p>
        </p:txBody>
      </p:sp>
      <p:sp>
        <p:nvSpPr>
          <p:cNvPr id="8" name="TextBox 8"/>
          <p:cNvSpPr txBox="1"/>
          <p:nvPr/>
        </p:nvSpPr>
        <p:spPr>
          <a:xfrm>
            <a:off x="1215825" y="2042705"/>
            <a:ext cx="11699924" cy="1289259"/>
          </a:xfrm>
          <a:prstGeom prst="rect">
            <a:avLst/>
          </a:prstGeom>
        </p:spPr>
        <p:txBody>
          <a:bodyPr lIns="0" tIns="0" rIns="0" bIns="0" rtlCol="0" anchor="t">
            <a:spAutoFit/>
          </a:bodyPr>
          <a:lstStyle/>
          <a:p>
            <a:pPr marL="0" lvl="0" indent="0" algn="just">
              <a:lnSpc>
                <a:spcPts val="3488"/>
              </a:lnSpc>
              <a:spcBef>
                <a:spcPct val="0"/>
              </a:spcBef>
            </a:pPr>
            <a:r>
              <a:rPr lang="en-US" sz="2491">
                <a:solidFill>
                  <a:srgbClr val="000000"/>
                </a:solidFill>
                <a:latin typeface="Inter"/>
              </a:rPr>
              <a:t>Data yang digunakan pada penelitian dibuat sendiri agar proses pengujian dapat dilakukan secara fleksibel. Data disimpan dalam class Lane yang akan diinisialisasi dalam bentuk list.</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7946"/>
        </a:solidFill>
        <a:effectLst/>
      </p:bgPr>
    </p:bg>
    <p:spTree>
      <p:nvGrpSpPr>
        <p:cNvPr id="1" name=""/>
        <p:cNvGrpSpPr/>
        <p:nvPr/>
      </p:nvGrpSpPr>
      <p:grpSpPr>
        <a:xfrm>
          <a:off x="0" y="0"/>
          <a:ext cx="0" cy="0"/>
          <a:chOff x="0" y="0"/>
          <a:chExt cx="0" cy="0"/>
        </a:xfrm>
      </p:grpSpPr>
      <p:grpSp>
        <p:nvGrpSpPr>
          <p:cNvPr id="2" name="Group 2"/>
          <p:cNvGrpSpPr/>
          <p:nvPr/>
        </p:nvGrpSpPr>
        <p:grpSpPr>
          <a:xfrm>
            <a:off x="12027669" y="-55451"/>
            <a:ext cx="6260331" cy="10342451"/>
            <a:chOff x="0" y="0"/>
            <a:chExt cx="1648812" cy="2723938"/>
          </a:xfrm>
        </p:grpSpPr>
        <p:sp>
          <p:nvSpPr>
            <p:cNvPr id="3" name="Freeform 3"/>
            <p:cNvSpPr/>
            <p:nvPr/>
          </p:nvSpPr>
          <p:spPr>
            <a:xfrm>
              <a:off x="0" y="0"/>
              <a:ext cx="1648812" cy="2723938"/>
            </a:xfrm>
            <a:custGeom>
              <a:avLst/>
              <a:gdLst/>
              <a:ahLst/>
              <a:cxnLst/>
              <a:rect l="l" t="t" r="r" b="b"/>
              <a:pathLst>
                <a:path w="1648812" h="2723938">
                  <a:moveTo>
                    <a:pt x="0" y="0"/>
                  </a:moveTo>
                  <a:lnTo>
                    <a:pt x="1648812" y="0"/>
                  </a:lnTo>
                  <a:lnTo>
                    <a:pt x="1648812" y="2723938"/>
                  </a:lnTo>
                  <a:lnTo>
                    <a:pt x="0" y="2723938"/>
                  </a:lnTo>
                  <a:close/>
                </a:path>
              </a:pathLst>
            </a:custGeom>
            <a:solidFill>
              <a:srgbClr val="44B875"/>
            </a:solidFill>
          </p:spPr>
        </p:sp>
        <p:sp>
          <p:nvSpPr>
            <p:cNvPr id="4" name="TextBox 4"/>
            <p:cNvSpPr txBox="1"/>
            <p:nvPr/>
          </p:nvSpPr>
          <p:spPr>
            <a:xfrm>
              <a:off x="0" y="-47625"/>
              <a:ext cx="1648812" cy="2771563"/>
            </a:xfrm>
            <a:prstGeom prst="rect">
              <a:avLst/>
            </a:prstGeom>
          </p:spPr>
          <p:txBody>
            <a:bodyPr lIns="50800" tIns="50800" rIns="50800" bIns="50800" rtlCol="0" anchor="ctr"/>
            <a:lstStyle/>
            <a:p>
              <a:pPr algn="ctr">
                <a:lnSpc>
                  <a:spcPts val="3220"/>
                </a:lnSpc>
              </a:pPr>
              <a:endParaRPr/>
            </a:p>
          </p:txBody>
        </p:sp>
      </p:grpSp>
      <p:grpSp>
        <p:nvGrpSpPr>
          <p:cNvPr id="5" name="Group 5"/>
          <p:cNvGrpSpPr>
            <a:grpSpLocks noChangeAspect="1"/>
          </p:cNvGrpSpPr>
          <p:nvPr/>
        </p:nvGrpSpPr>
        <p:grpSpPr>
          <a:xfrm>
            <a:off x="12926851" y="729116"/>
            <a:ext cx="4461967" cy="8828769"/>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4283" r="-4283"/>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15" name="Group 15"/>
          <p:cNvGrpSpPr/>
          <p:nvPr/>
        </p:nvGrpSpPr>
        <p:grpSpPr>
          <a:xfrm>
            <a:off x="427595" y="2470305"/>
            <a:ext cx="10979061" cy="5346389"/>
            <a:chOff x="0" y="0"/>
            <a:chExt cx="14638748" cy="7128519"/>
          </a:xfrm>
        </p:grpSpPr>
        <p:sp>
          <p:nvSpPr>
            <p:cNvPr id="16" name="TextBox 16"/>
            <p:cNvSpPr txBox="1"/>
            <p:nvPr/>
          </p:nvSpPr>
          <p:spPr>
            <a:xfrm>
              <a:off x="330200" y="-161925"/>
              <a:ext cx="12644795" cy="1249956"/>
            </a:xfrm>
            <a:prstGeom prst="rect">
              <a:avLst/>
            </a:prstGeom>
          </p:spPr>
          <p:txBody>
            <a:bodyPr lIns="0" tIns="0" rIns="0" bIns="0" rtlCol="0" anchor="t">
              <a:spAutoFit/>
            </a:bodyPr>
            <a:lstStyle/>
            <a:p>
              <a:pPr marL="0" lvl="0" indent="0" algn="l">
                <a:lnSpc>
                  <a:spcPts val="7522"/>
                </a:lnSpc>
                <a:spcBef>
                  <a:spcPct val="0"/>
                </a:spcBef>
              </a:pPr>
              <a:r>
                <a:rPr lang="en-US" sz="5373">
                  <a:solidFill>
                    <a:srgbClr val="FFFFFF"/>
                  </a:solidFill>
                  <a:latin typeface="Poppins Bold"/>
                </a:rPr>
                <a:t>Tampilan Program (GUI)</a:t>
              </a:r>
            </a:p>
          </p:txBody>
        </p:sp>
        <p:sp>
          <p:nvSpPr>
            <p:cNvPr id="17" name="TextBox 17"/>
            <p:cNvSpPr txBox="1"/>
            <p:nvPr/>
          </p:nvSpPr>
          <p:spPr>
            <a:xfrm>
              <a:off x="0" y="2227098"/>
              <a:ext cx="14638748" cy="4901421"/>
            </a:xfrm>
            <a:prstGeom prst="rect">
              <a:avLst/>
            </a:prstGeom>
          </p:spPr>
          <p:txBody>
            <a:bodyPr lIns="0" tIns="0" rIns="0" bIns="0" rtlCol="0" anchor="t">
              <a:spAutoFit/>
            </a:bodyPr>
            <a:lstStyle/>
            <a:p>
              <a:pPr marL="753868" lvl="1" indent="-376934" algn="just">
                <a:lnSpc>
                  <a:spcPts val="4888"/>
                </a:lnSpc>
                <a:buFont typeface="Arial"/>
                <a:buChar char="•"/>
              </a:pPr>
              <a:r>
                <a:rPr lang="en-US" sz="3491">
                  <a:solidFill>
                    <a:srgbClr val="FFFFFF"/>
                  </a:solidFill>
                  <a:latin typeface="Inter Bold"/>
                </a:rPr>
                <a:t>Jalur beserta warna lampu dan bobot kendaraan</a:t>
              </a:r>
            </a:p>
            <a:p>
              <a:pPr marL="753868" lvl="1" indent="-376934" algn="just">
                <a:lnSpc>
                  <a:spcPts val="4888"/>
                </a:lnSpc>
                <a:buFont typeface="Arial"/>
                <a:buChar char="•"/>
              </a:pPr>
              <a:r>
                <a:rPr lang="en-US" sz="3491">
                  <a:solidFill>
                    <a:srgbClr val="FFFFFF"/>
                  </a:solidFill>
                  <a:latin typeface="Inter Bold"/>
                </a:rPr>
                <a:t>Tombol start dan reset</a:t>
              </a:r>
            </a:p>
            <a:p>
              <a:pPr marL="753868" lvl="1" indent="-376934" algn="just">
                <a:lnSpc>
                  <a:spcPts val="4888"/>
                </a:lnSpc>
                <a:buFont typeface="Arial"/>
                <a:buChar char="•"/>
              </a:pPr>
              <a:r>
                <a:rPr lang="en-US" sz="3491">
                  <a:solidFill>
                    <a:srgbClr val="FFFFFF"/>
                  </a:solidFill>
                  <a:latin typeface="Inter Bold"/>
                </a:rPr>
                <a:t>Tempat sorting dan jumlah kendaraan tiap lane</a:t>
              </a:r>
            </a:p>
            <a:p>
              <a:pPr marL="753868" lvl="1" indent="-376934" algn="just">
                <a:lnSpc>
                  <a:spcPts val="4888"/>
                </a:lnSpc>
                <a:buFont typeface="Arial"/>
                <a:buChar char="•"/>
              </a:pPr>
              <a:r>
                <a:rPr lang="en-US" sz="3491">
                  <a:solidFill>
                    <a:srgbClr val="FFFFFF"/>
                  </a:solidFill>
                  <a:latin typeface="Inter Bold"/>
                </a:rPr>
                <a:t>Print list untuk menampilkan perubahan warna lampu pada lane</a:t>
              </a:r>
            </a:p>
          </p:txBody>
        </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51297"/>
            <a:ext cx="9377636" cy="3148444"/>
            <a:chOff x="0" y="0"/>
            <a:chExt cx="3172188" cy="1065029"/>
          </a:xfrm>
        </p:grpSpPr>
        <p:sp>
          <p:nvSpPr>
            <p:cNvPr id="3" name="Freeform 3"/>
            <p:cNvSpPr/>
            <p:nvPr/>
          </p:nvSpPr>
          <p:spPr>
            <a:xfrm>
              <a:off x="0" y="0"/>
              <a:ext cx="3172188" cy="1065029"/>
            </a:xfrm>
            <a:custGeom>
              <a:avLst/>
              <a:gdLst/>
              <a:ahLst/>
              <a:cxnLst/>
              <a:rect l="l" t="t" r="r" b="b"/>
              <a:pathLst>
                <a:path w="3172188" h="1065029">
                  <a:moveTo>
                    <a:pt x="0" y="0"/>
                  </a:moveTo>
                  <a:lnTo>
                    <a:pt x="3172188" y="0"/>
                  </a:lnTo>
                  <a:lnTo>
                    <a:pt x="3172188" y="1065029"/>
                  </a:lnTo>
                  <a:lnTo>
                    <a:pt x="0" y="1065029"/>
                  </a:lnTo>
                  <a:close/>
                </a:path>
              </a:pathLst>
            </a:custGeom>
            <a:solidFill>
              <a:srgbClr val="06327D">
                <a:alpha val="58824"/>
              </a:srgbClr>
            </a:solidFill>
          </p:spPr>
        </p:sp>
      </p:grpSp>
      <p:grpSp>
        <p:nvGrpSpPr>
          <p:cNvPr id="4" name="Group 4"/>
          <p:cNvGrpSpPr/>
          <p:nvPr/>
        </p:nvGrpSpPr>
        <p:grpSpPr>
          <a:xfrm>
            <a:off x="7630132" y="-1574222"/>
            <a:ext cx="7630132" cy="3148444"/>
            <a:chOff x="0" y="0"/>
            <a:chExt cx="2581057" cy="1065029"/>
          </a:xfrm>
        </p:grpSpPr>
        <p:sp>
          <p:nvSpPr>
            <p:cNvPr id="5" name="Freeform 5"/>
            <p:cNvSpPr/>
            <p:nvPr/>
          </p:nvSpPr>
          <p:spPr>
            <a:xfrm>
              <a:off x="0" y="0"/>
              <a:ext cx="2581057" cy="1065029"/>
            </a:xfrm>
            <a:custGeom>
              <a:avLst/>
              <a:gdLst/>
              <a:ahLst/>
              <a:cxnLst/>
              <a:rect l="l" t="t" r="r" b="b"/>
              <a:pathLst>
                <a:path w="2581057" h="1065029">
                  <a:moveTo>
                    <a:pt x="0" y="0"/>
                  </a:moveTo>
                  <a:lnTo>
                    <a:pt x="2581057" y="0"/>
                  </a:lnTo>
                  <a:lnTo>
                    <a:pt x="2581057" y="1065029"/>
                  </a:lnTo>
                  <a:lnTo>
                    <a:pt x="0" y="1065029"/>
                  </a:lnTo>
                  <a:close/>
                </a:path>
              </a:pathLst>
            </a:custGeom>
            <a:solidFill>
              <a:srgbClr val="44B875">
                <a:alpha val="52941"/>
              </a:srgbClr>
            </a:solidFill>
          </p:spPr>
        </p:sp>
      </p:grpSp>
      <p:grpSp>
        <p:nvGrpSpPr>
          <p:cNvPr id="6" name="Group 6"/>
          <p:cNvGrpSpPr/>
          <p:nvPr/>
        </p:nvGrpSpPr>
        <p:grpSpPr>
          <a:xfrm>
            <a:off x="13051156" y="-2119744"/>
            <a:ext cx="9839241" cy="3148444"/>
            <a:chOff x="0" y="0"/>
            <a:chExt cx="3328336" cy="1065029"/>
          </a:xfrm>
        </p:grpSpPr>
        <p:sp>
          <p:nvSpPr>
            <p:cNvPr id="7" name="Freeform 7"/>
            <p:cNvSpPr/>
            <p:nvPr/>
          </p:nvSpPr>
          <p:spPr>
            <a:xfrm>
              <a:off x="0" y="0"/>
              <a:ext cx="3328336" cy="1065029"/>
            </a:xfrm>
            <a:custGeom>
              <a:avLst/>
              <a:gdLst/>
              <a:ahLst/>
              <a:cxnLst/>
              <a:rect l="l" t="t" r="r" b="b"/>
              <a:pathLst>
                <a:path w="3328336" h="1065029">
                  <a:moveTo>
                    <a:pt x="0" y="0"/>
                  </a:moveTo>
                  <a:lnTo>
                    <a:pt x="3328336" y="0"/>
                  </a:lnTo>
                  <a:lnTo>
                    <a:pt x="3328336" y="1065029"/>
                  </a:lnTo>
                  <a:lnTo>
                    <a:pt x="0" y="1065029"/>
                  </a:lnTo>
                  <a:close/>
                </a:path>
              </a:pathLst>
            </a:custGeom>
            <a:solidFill>
              <a:srgbClr val="FFD034">
                <a:alpha val="21961"/>
              </a:srgbClr>
            </a:solidFill>
          </p:spPr>
        </p:sp>
      </p:grpSp>
      <p:pic>
        <p:nvPicPr>
          <p:cNvPr id="8" name="Picture 8"/>
          <p:cNvPicPr>
            <a:picLocks noChangeAspect="1"/>
          </p:cNvPicPr>
          <p:nvPr/>
        </p:nvPicPr>
        <p:blipFill>
          <a:blip r:embed="rId2"/>
          <a:srcRect t="4" b="4"/>
          <a:stretch>
            <a:fillRect/>
          </a:stretch>
        </p:blipFill>
        <p:spPr>
          <a:xfrm>
            <a:off x="14492997" y="6334977"/>
            <a:ext cx="3477780" cy="3952023"/>
          </a:xfrm>
          <a:prstGeom prst="rect">
            <a:avLst/>
          </a:prstGeom>
        </p:spPr>
      </p:pic>
      <p:sp>
        <p:nvSpPr>
          <p:cNvPr id="9" name="TextBox 9"/>
          <p:cNvSpPr txBox="1"/>
          <p:nvPr/>
        </p:nvSpPr>
        <p:spPr>
          <a:xfrm>
            <a:off x="1028700" y="561000"/>
            <a:ext cx="9483596"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FFFFFF"/>
                </a:solidFill>
                <a:latin typeface="Poppins Semi-Bold"/>
              </a:rPr>
              <a:t>Cara kerja algoritma</a:t>
            </a:r>
          </a:p>
        </p:txBody>
      </p:sp>
      <p:sp>
        <p:nvSpPr>
          <p:cNvPr id="10" name="TextBox 10"/>
          <p:cNvSpPr txBox="1"/>
          <p:nvPr/>
        </p:nvSpPr>
        <p:spPr>
          <a:xfrm>
            <a:off x="1028700" y="2466306"/>
            <a:ext cx="13464297" cy="4975145"/>
          </a:xfrm>
          <a:prstGeom prst="rect">
            <a:avLst/>
          </a:prstGeom>
        </p:spPr>
        <p:txBody>
          <a:bodyPr lIns="0" tIns="0" rIns="0" bIns="0" rtlCol="0" anchor="t">
            <a:spAutoFit/>
          </a:bodyPr>
          <a:lstStyle/>
          <a:p>
            <a:pPr marL="753868" lvl="1" indent="-376934" algn="just">
              <a:lnSpc>
                <a:spcPts val="4888"/>
              </a:lnSpc>
              <a:buFont typeface="Arial"/>
              <a:buChar char="•"/>
            </a:pPr>
            <a:r>
              <a:rPr lang="en-US" sz="3491" dirty="0" err="1">
                <a:solidFill>
                  <a:srgbClr val="000000"/>
                </a:solidFill>
                <a:latin typeface="Inter Bold"/>
              </a:rPr>
              <a:t>Inisialisasi</a:t>
            </a:r>
            <a:r>
              <a:rPr lang="en-US" sz="3491" dirty="0">
                <a:solidFill>
                  <a:srgbClr val="000000"/>
                </a:solidFill>
                <a:latin typeface="Inter Bold"/>
              </a:rPr>
              <a:t> Data </a:t>
            </a:r>
            <a:r>
              <a:rPr lang="en-US" sz="3491" dirty="0" err="1">
                <a:solidFill>
                  <a:srgbClr val="000000"/>
                </a:solidFill>
                <a:latin typeface="Inter Bold"/>
              </a:rPr>
              <a:t>Jalur</a:t>
            </a:r>
            <a:endParaRPr lang="en-US" sz="3491" dirty="0">
              <a:solidFill>
                <a:srgbClr val="000000"/>
              </a:solidFill>
              <a:latin typeface="Inter Bold"/>
            </a:endParaRPr>
          </a:p>
          <a:p>
            <a:pPr marL="753868" lvl="1" indent="-376934" algn="just">
              <a:lnSpc>
                <a:spcPts val="4888"/>
              </a:lnSpc>
              <a:buFont typeface="Arial"/>
              <a:buChar char="•"/>
            </a:pPr>
            <a:r>
              <a:rPr lang="en-US" sz="3491" dirty="0" err="1">
                <a:solidFill>
                  <a:srgbClr val="000000"/>
                </a:solidFill>
                <a:latin typeface="Inter Bold"/>
              </a:rPr>
              <a:t>Sortir</a:t>
            </a:r>
            <a:r>
              <a:rPr lang="en-US" sz="3491" dirty="0">
                <a:solidFill>
                  <a:srgbClr val="000000"/>
                </a:solidFill>
                <a:latin typeface="Inter Bold"/>
              </a:rPr>
              <a:t> </a:t>
            </a:r>
            <a:r>
              <a:rPr lang="en-US" sz="3491" dirty="0" err="1">
                <a:solidFill>
                  <a:srgbClr val="000000"/>
                </a:solidFill>
                <a:latin typeface="Inter Bold"/>
              </a:rPr>
              <a:t>Jalur</a:t>
            </a:r>
            <a:r>
              <a:rPr lang="en-US" sz="3491" dirty="0">
                <a:solidFill>
                  <a:srgbClr val="000000"/>
                </a:solidFill>
                <a:latin typeface="Inter Bold"/>
              </a:rPr>
              <a:t> </a:t>
            </a:r>
            <a:r>
              <a:rPr lang="en-US" sz="3491" dirty="0" err="1">
                <a:solidFill>
                  <a:srgbClr val="000000"/>
                </a:solidFill>
                <a:latin typeface="Inter Bold"/>
              </a:rPr>
              <a:t>secara</a:t>
            </a:r>
            <a:r>
              <a:rPr lang="en-US" sz="3491">
                <a:solidFill>
                  <a:srgbClr val="000000"/>
                </a:solidFill>
                <a:latin typeface="Inter Bold"/>
              </a:rPr>
              <a:t> descending (</a:t>
            </a:r>
            <a:r>
              <a:rPr lang="en-US" sz="3491" dirty="0" err="1">
                <a:solidFill>
                  <a:srgbClr val="000000"/>
                </a:solidFill>
                <a:latin typeface="Inter Bold"/>
              </a:rPr>
              <a:t>dilakukan</a:t>
            </a:r>
            <a:r>
              <a:rPr lang="en-US" sz="3491" dirty="0">
                <a:solidFill>
                  <a:srgbClr val="000000"/>
                </a:solidFill>
                <a:latin typeface="Inter Bold"/>
              </a:rPr>
              <a:t> </a:t>
            </a:r>
            <a:r>
              <a:rPr lang="en-US" sz="3491" dirty="0" err="1">
                <a:solidFill>
                  <a:srgbClr val="000000"/>
                </a:solidFill>
                <a:latin typeface="Inter Bold"/>
              </a:rPr>
              <a:t>secara</a:t>
            </a:r>
            <a:r>
              <a:rPr lang="en-US" sz="3491" dirty="0">
                <a:solidFill>
                  <a:srgbClr val="000000"/>
                </a:solidFill>
                <a:latin typeface="Inter Bold"/>
              </a:rPr>
              <a:t> </a:t>
            </a:r>
            <a:r>
              <a:rPr lang="en-US" sz="3491" dirty="0" err="1">
                <a:solidFill>
                  <a:srgbClr val="000000"/>
                </a:solidFill>
                <a:latin typeface="Inter Bold"/>
              </a:rPr>
              <a:t>terus</a:t>
            </a:r>
            <a:r>
              <a:rPr lang="en-US" sz="3491" dirty="0">
                <a:solidFill>
                  <a:srgbClr val="000000"/>
                </a:solidFill>
                <a:latin typeface="Inter Bold"/>
              </a:rPr>
              <a:t> </a:t>
            </a:r>
            <a:r>
              <a:rPr lang="en-US" sz="3491" dirty="0" err="1">
                <a:solidFill>
                  <a:srgbClr val="000000"/>
                </a:solidFill>
                <a:latin typeface="Inter Bold"/>
              </a:rPr>
              <a:t>menerus</a:t>
            </a:r>
            <a:r>
              <a:rPr lang="en-US" sz="3491" dirty="0">
                <a:solidFill>
                  <a:srgbClr val="000000"/>
                </a:solidFill>
                <a:latin typeface="Inter Bold"/>
              </a:rPr>
              <a:t>)</a:t>
            </a:r>
          </a:p>
          <a:p>
            <a:pPr marL="753868" lvl="1" indent="-376934" algn="just">
              <a:lnSpc>
                <a:spcPts val="4888"/>
              </a:lnSpc>
              <a:buFont typeface="Arial"/>
              <a:buChar char="•"/>
            </a:pPr>
            <a:r>
              <a:rPr lang="en-US" sz="3491" dirty="0" err="1">
                <a:solidFill>
                  <a:srgbClr val="000000"/>
                </a:solidFill>
                <a:latin typeface="Inter Bold"/>
              </a:rPr>
              <a:t>Pengaturan</a:t>
            </a:r>
            <a:r>
              <a:rPr lang="en-US" sz="3491" dirty="0">
                <a:solidFill>
                  <a:srgbClr val="000000"/>
                </a:solidFill>
                <a:latin typeface="Inter Bold"/>
              </a:rPr>
              <a:t> </a:t>
            </a:r>
            <a:r>
              <a:rPr lang="en-US" sz="3491" dirty="0" err="1">
                <a:solidFill>
                  <a:srgbClr val="000000"/>
                </a:solidFill>
                <a:latin typeface="Inter Bold"/>
              </a:rPr>
              <a:t>Lampu</a:t>
            </a:r>
            <a:r>
              <a:rPr lang="en-US" sz="3491" dirty="0">
                <a:solidFill>
                  <a:srgbClr val="000000"/>
                </a:solidFill>
                <a:latin typeface="Inter Bold"/>
              </a:rPr>
              <a:t> </a:t>
            </a:r>
            <a:r>
              <a:rPr lang="en-US" sz="3491" dirty="0" err="1">
                <a:solidFill>
                  <a:srgbClr val="000000"/>
                </a:solidFill>
                <a:latin typeface="Inter Bold"/>
              </a:rPr>
              <a:t>Lalu</a:t>
            </a:r>
            <a:r>
              <a:rPr lang="en-US" sz="3491" dirty="0">
                <a:solidFill>
                  <a:srgbClr val="000000"/>
                </a:solidFill>
                <a:latin typeface="Inter Bold"/>
              </a:rPr>
              <a:t> Lintas (</a:t>
            </a:r>
            <a:r>
              <a:rPr lang="en-US" sz="3491" dirty="0" err="1">
                <a:solidFill>
                  <a:srgbClr val="000000"/>
                </a:solidFill>
                <a:latin typeface="Inter Bold"/>
              </a:rPr>
              <a:t>mengganti</a:t>
            </a:r>
            <a:r>
              <a:rPr lang="en-US" sz="3491" dirty="0">
                <a:solidFill>
                  <a:srgbClr val="000000"/>
                </a:solidFill>
                <a:latin typeface="Inter Bold"/>
              </a:rPr>
              <a:t> </a:t>
            </a:r>
            <a:r>
              <a:rPr lang="en-US" sz="3491" dirty="0" err="1">
                <a:solidFill>
                  <a:srgbClr val="000000"/>
                </a:solidFill>
                <a:latin typeface="Inter Bold"/>
              </a:rPr>
              <a:t>warna</a:t>
            </a:r>
            <a:r>
              <a:rPr lang="en-US" sz="3491" dirty="0">
                <a:solidFill>
                  <a:srgbClr val="000000"/>
                </a:solidFill>
                <a:latin typeface="Inter Bold"/>
              </a:rPr>
              <a:t> </a:t>
            </a:r>
            <a:r>
              <a:rPr lang="en-US" sz="3491" dirty="0" err="1">
                <a:solidFill>
                  <a:srgbClr val="000000"/>
                </a:solidFill>
                <a:latin typeface="Inter Bold"/>
              </a:rPr>
              <a:t>lampu</a:t>
            </a:r>
            <a:r>
              <a:rPr lang="en-US" sz="3491" dirty="0">
                <a:solidFill>
                  <a:srgbClr val="000000"/>
                </a:solidFill>
                <a:latin typeface="Inter Bold"/>
              </a:rPr>
              <a:t> </a:t>
            </a:r>
            <a:r>
              <a:rPr lang="en-US" sz="3491" dirty="0" err="1">
                <a:solidFill>
                  <a:srgbClr val="000000"/>
                </a:solidFill>
                <a:latin typeface="Inter Bold"/>
              </a:rPr>
              <a:t>dengan</a:t>
            </a:r>
            <a:r>
              <a:rPr lang="en-US" sz="3491" dirty="0">
                <a:solidFill>
                  <a:srgbClr val="000000"/>
                </a:solidFill>
                <a:latin typeface="Inter Bold"/>
              </a:rPr>
              <a:t> </a:t>
            </a:r>
            <a:r>
              <a:rPr lang="en-US" sz="3491" dirty="0" err="1">
                <a:solidFill>
                  <a:srgbClr val="000000"/>
                </a:solidFill>
                <a:latin typeface="Inter Bold"/>
              </a:rPr>
              <a:t>kondisi</a:t>
            </a:r>
            <a:r>
              <a:rPr lang="en-US" sz="3491" dirty="0">
                <a:solidFill>
                  <a:srgbClr val="000000"/>
                </a:solidFill>
                <a:latin typeface="Inter Bold"/>
              </a:rPr>
              <a:t>)</a:t>
            </a:r>
          </a:p>
          <a:p>
            <a:pPr marL="753868" lvl="1" indent="-376934" algn="just">
              <a:lnSpc>
                <a:spcPts val="4888"/>
              </a:lnSpc>
              <a:buFont typeface="Arial"/>
              <a:buChar char="•"/>
            </a:pPr>
            <a:r>
              <a:rPr lang="en-US" sz="3491" dirty="0" err="1">
                <a:solidFill>
                  <a:srgbClr val="000000"/>
                </a:solidFill>
                <a:latin typeface="Inter Bold"/>
              </a:rPr>
              <a:t>Pembaruan</a:t>
            </a:r>
            <a:r>
              <a:rPr lang="en-US" sz="3491" dirty="0">
                <a:solidFill>
                  <a:srgbClr val="000000"/>
                </a:solidFill>
                <a:latin typeface="Inter Bold"/>
              </a:rPr>
              <a:t> </a:t>
            </a:r>
            <a:r>
              <a:rPr lang="en-US" sz="3491" dirty="0" err="1">
                <a:solidFill>
                  <a:srgbClr val="000000"/>
                </a:solidFill>
                <a:latin typeface="Inter Bold"/>
              </a:rPr>
              <a:t>Jumlah</a:t>
            </a:r>
            <a:r>
              <a:rPr lang="en-US" sz="3491" dirty="0">
                <a:solidFill>
                  <a:srgbClr val="000000"/>
                </a:solidFill>
                <a:latin typeface="Inter Bold"/>
              </a:rPr>
              <a:t> </a:t>
            </a:r>
            <a:r>
              <a:rPr lang="en-US" sz="3491" dirty="0" err="1">
                <a:solidFill>
                  <a:srgbClr val="000000"/>
                </a:solidFill>
                <a:latin typeface="Inter Bold"/>
              </a:rPr>
              <a:t>Kendaraan</a:t>
            </a:r>
            <a:r>
              <a:rPr lang="en-US" sz="3491" dirty="0">
                <a:solidFill>
                  <a:srgbClr val="000000"/>
                </a:solidFill>
                <a:latin typeface="Inter Bold"/>
              </a:rPr>
              <a:t> (</a:t>
            </a:r>
            <a:r>
              <a:rPr lang="en-US" sz="3491" dirty="0" err="1">
                <a:solidFill>
                  <a:srgbClr val="000000"/>
                </a:solidFill>
                <a:latin typeface="Inter Bold"/>
              </a:rPr>
              <a:t>jumlah</a:t>
            </a:r>
            <a:r>
              <a:rPr lang="en-US" sz="3491" dirty="0">
                <a:solidFill>
                  <a:srgbClr val="000000"/>
                </a:solidFill>
                <a:latin typeface="Inter Bold"/>
              </a:rPr>
              <a:t> </a:t>
            </a:r>
            <a:r>
              <a:rPr lang="en-US" sz="3491" dirty="0" err="1">
                <a:solidFill>
                  <a:srgbClr val="000000"/>
                </a:solidFill>
                <a:latin typeface="Inter Bold"/>
              </a:rPr>
              <a:t>kendaraan</a:t>
            </a:r>
            <a:r>
              <a:rPr lang="en-US" sz="3491" dirty="0">
                <a:solidFill>
                  <a:srgbClr val="000000"/>
                </a:solidFill>
                <a:latin typeface="Inter Bold"/>
              </a:rPr>
              <a:t> </a:t>
            </a:r>
            <a:r>
              <a:rPr lang="en-US" sz="3491" dirty="0" err="1">
                <a:solidFill>
                  <a:srgbClr val="000000"/>
                </a:solidFill>
                <a:latin typeface="Inter Bold"/>
              </a:rPr>
              <a:t>akan</a:t>
            </a:r>
            <a:r>
              <a:rPr lang="en-US" sz="3491" dirty="0">
                <a:solidFill>
                  <a:srgbClr val="000000"/>
                </a:solidFill>
                <a:latin typeface="Inter Bold"/>
              </a:rPr>
              <a:t> </a:t>
            </a:r>
            <a:r>
              <a:rPr lang="en-US" sz="3491" dirty="0" err="1">
                <a:solidFill>
                  <a:srgbClr val="000000"/>
                </a:solidFill>
                <a:latin typeface="Inter Bold"/>
              </a:rPr>
              <a:t>diperbarui</a:t>
            </a:r>
            <a:r>
              <a:rPr lang="en-US" sz="3491" dirty="0">
                <a:solidFill>
                  <a:srgbClr val="000000"/>
                </a:solidFill>
                <a:latin typeface="Inter Bold"/>
              </a:rPr>
              <a:t> </a:t>
            </a:r>
            <a:r>
              <a:rPr lang="en-US" sz="3491" dirty="0" err="1">
                <a:solidFill>
                  <a:srgbClr val="000000"/>
                </a:solidFill>
                <a:latin typeface="Inter Bold"/>
              </a:rPr>
              <a:t>berdasarkan</a:t>
            </a:r>
            <a:r>
              <a:rPr lang="en-US" sz="3491" dirty="0">
                <a:solidFill>
                  <a:srgbClr val="000000"/>
                </a:solidFill>
                <a:latin typeface="Inter Bold"/>
              </a:rPr>
              <a:t> </a:t>
            </a:r>
            <a:r>
              <a:rPr lang="en-US" sz="3491" dirty="0" err="1">
                <a:solidFill>
                  <a:srgbClr val="000000"/>
                </a:solidFill>
                <a:latin typeface="Inter Bold"/>
              </a:rPr>
              <a:t>waktu</a:t>
            </a:r>
            <a:r>
              <a:rPr lang="en-US" sz="3491" dirty="0">
                <a:solidFill>
                  <a:srgbClr val="000000"/>
                </a:solidFill>
                <a:latin typeface="Inter Bold"/>
              </a:rPr>
              <a:t> dan </a:t>
            </a:r>
            <a:r>
              <a:rPr lang="en-US" sz="3491" dirty="0" err="1">
                <a:solidFill>
                  <a:srgbClr val="000000"/>
                </a:solidFill>
                <a:latin typeface="Inter Bold"/>
              </a:rPr>
              <a:t>warna</a:t>
            </a:r>
            <a:r>
              <a:rPr lang="en-US" sz="3491" dirty="0">
                <a:solidFill>
                  <a:srgbClr val="000000"/>
                </a:solidFill>
                <a:latin typeface="Inter Bold"/>
              </a:rPr>
              <a:t> </a:t>
            </a:r>
            <a:r>
              <a:rPr lang="en-US" sz="3491" dirty="0" err="1">
                <a:solidFill>
                  <a:srgbClr val="000000"/>
                </a:solidFill>
                <a:latin typeface="Inter Bold"/>
              </a:rPr>
              <a:t>lampu</a:t>
            </a:r>
            <a:r>
              <a:rPr lang="en-US" sz="3491" dirty="0">
                <a:solidFill>
                  <a:srgbClr val="000000"/>
                </a:solidFill>
                <a:latin typeface="Inter Bold"/>
              </a:rPr>
              <a:t>)</a:t>
            </a:r>
          </a:p>
          <a:p>
            <a:pPr marL="753868" lvl="1" indent="-376934" algn="just">
              <a:lnSpc>
                <a:spcPts val="4888"/>
              </a:lnSpc>
              <a:buFont typeface="Arial"/>
              <a:buChar char="•"/>
            </a:pPr>
            <a:r>
              <a:rPr lang="en-US" sz="3491" dirty="0">
                <a:solidFill>
                  <a:srgbClr val="000000"/>
                </a:solidFill>
                <a:latin typeface="Inter Bold"/>
              </a:rPr>
              <a:t>Data </a:t>
            </a:r>
            <a:r>
              <a:rPr lang="en-US" sz="3491" dirty="0" err="1">
                <a:solidFill>
                  <a:srgbClr val="000000"/>
                </a:solidFill>
                <a:latin typeface="Inter Bold"/>
              </a:rPr>
              <a:t>ditampilkan</a:t>
            </a:r>
            <a:r>
              <a:rPr lang="en-US" sz="3491" dirty="0">
                <a:solidFill>
                  <a:srgbClr val="000000"/>
                </a:solidFill>
                <a:latin typeface="Inter Bold"/>
              </a:rPr>
              <a:t> </a:t>
            </a:r>
            <a:r>
              <a:rPr lang="en-US" sz="3491" dirty="0" err="1">
                <a:solidFill>
                  <a:srgbClr val="000000"/>
                </a:solidFill>
                <a:latin typeface="Inter Bold"/>
              </a:rPr>
              <a:t>ke</a:t>
            </a:r>
            <a:r>
              <a:rPr lang="en-US" sz="3491" dirty="0">
                <a:solidFill>
                  <a:srgbClr val="000000"/>
                </a:solidFill>
                <a:latin typeface="Inter Bold"/>
              </a:rPr>
              <a:t> UI</a:t>
            </a:r>
          </a:p>
        </p:txBody>
      </p:sp>
      <p:sp>
        <p:nvSpPr>
          <p:cNvPr id="11" name="TextBox 11"/>
          <p:cNvSpPr txBox="1"/>
          <p:nvPr/>
        </p:nvSpPr>
        <p:spPr>
          <a:xfrm>
            <a:off x="1381508" y="7603424"/>
            <a:ext cx="13125344" cy="1833259"/>
          </a:xfrm>
          <a:prstGeom prst="rect">
            <a:avLst/>
          </a:prstGeom>
        </p:spPr>
        <p:txBody>
          <a:bodyPr lIns="0" tIns="0" rIns="0" bIns="0" rtlCol="0" anchor="t">
            <a:spAutoFit/>
          </a:bodyPr>
          <a:lstStyle/>
          <a:p>
            <a:pPr algn="just">
              <a:lnSpc>
                <a:spcPts val="4888"/>
              </a:lnSpc>
            </a:pPr>
            <a:r>
              <a:rPr lang="en-US" sz="2800" dirty="0" err="1">
                <a:solidFill>
                  <a:srgbClr val="000000"/>
                </a:solidFill>
                <a:latin typeface="Inter Bold"/>
              </a:rPr>
              <a:t>Untuk</a:t>
            </a:r>
            <a:r>
              <a:rPr lang="en-US" sz="2800" dirty="0">
                <a:solidFill>
                  <a:srgbClr val="000000"/>
                </a:solidFill>
                <a:latin typeface="Inter Bold"/>
              </a:rPr>
              <a:t> </a:t>
            </a:r>
            <a:r>
              <a:rPr lang="en-US" sz="2800" dirty="0" err="1">
                <a:solidFill>
                  <a:srgbClr val="000000"/>
                </a:solidFill>
                <a:latin typeface="Inter Bold"/>
              </a:rPr>
              <a:t>algoritma</a:t>
            </a:r>
            <a:r>
              <a:rPr lang="en-US" sz="2800" dirty="0">
                <a:solidFill>
                  <a:srgbClr val="000000"/>
                </a:solidFill>
                <a:latin typeface="Inter Bold"/>
              </a:rPr>
              <a:t> </a:t>
            </a:r>
            <a:r>
              <a:rPr lang="en-US" sz="2800" dirty="0" err="1">
                <a:solidFill>
                  <a:srgbClr val="000000"/>
                </a:solidFill>
                <a:latin typeface="Inter Bold"/>
              </a:rPr>
              <a:t>lalu</a:t>
            </a:r>
            <a:r>
              <a:rPr lang="en-US" sz="2800" dirty="0">
                <a:solidFill>
                  <a:srgbClr val="000000"/>
                </a:solidFill>
                <a:latin typeface="Inter Bold"/>
              </a:rPr>
              <a:t> </a:t>
            </a:r>
            <a:r>
              <a:rPr lang="en-US" sz="2800" dirty="0" err="1">
                <a:solidFill>
                  <a:srgbClr val="000000"/>
                </a:solidFill>
                <a:latin typeface="Inter Bold"/>
              </a:rPr>
              <a:t>lintas</a:t>
            </a:r>
            <a:r>
              <a:rPr lang="en-US" sz="2800" dirty="0">
                <a:solidFill>
                  <a:srgbClr val="000000"/>
                </a:solidFill>
                <a:latin typeface="Inter Bold"/>
              </a:rPr>
              <a:t> </a:t>
            </a:r>
            <a:r>
              <a:rPr lang="en-US" sz="2800" dirty="0" err="1">
                <a:solidFill>
                  <a:srgbClr val="000000"/>
                </a:solidFill>
                <a:latin typeface="Inter Bold"/>
              </a:rPr>
              <a:t>dinamis</a:t>
            </a:r>
            <a:r>
              <a:rPr lang="en-US" sz="2800" dirty="0">
                <a:solidFill>
                  <a:srgbClr val="000000"/>
                </a:solidFill>
                <a:latin typeface="Inter Bold"/>
              </a:rPr>
              <a:t> </a:t>
            </a:r>
            <a:r>
              <a:rPr lang="en-US" sz="2800" dirty="0" err="1">
                <a:solidFill>
                  <a:srgbClr val="000000"/>
                </a:solidFill>
                <a:latin typeface="Inter Bold"/>
              </a:rPr>
              <a:t>bisa</a:t>
            </a:r>
            <a:r>
              <a:rPr lang="en-US" sz="2800" dirty="0">
                <a:solidFill>
                  <a:srgbClr val="000000"/>
                </a:solidFill>
                <a:latin typeface="Inter Bold"/>
              </a:rPr>
              <a:t> </a:t>
            </a:r>
            <a:r>
              <a:rPr lang="en-US" sz="2800" dirty="0" err="1">
                <a:solidFill>
                  <a:srgbClr val="000000"/>
                </a:solidFill>
                <a:latin typeface="Inter Bold"/>
              </a:rPr>
              <a:t>diakses</a:t>
            </a:r>
            <a:r>
              <a:rPr lang="en-US" sz="2800" dirty="0">
                <a:solidFill>
                  <a:srgbClr val="000000"/>
                </a:solidFill>
                <a:latin typeface="Inter Bold"/>
              </a:rPr>
              <a:t> </a:t>
            </a:r>
            <a:r>
              <a:rPr lang="en-US" sz="2800" dirty="0" err="1">
                <a:solidFill>
                  <a:srgbClr val="000000"/>
                </a:solidFill>
                <a:latin typeface="Inter Bold"/>
              </a:rPr>
              <a:t>melalui</a:t>
            </a:r>
            <a:r>
              <a:rPr lang="en-US" sz="2800" dirty="0">
                <a:solidFill>
                  <a:srgbClr val="000000"/>
                </a:solidFill>
                <a:latin typeface="Inter Bold"/>
              </a:rPr>
              <a:t> link </a:t>
            </a:r>
            <a:r>
              <a:rPr lang="en-US" sz="2800" dirty="0" err="1">
                <a:solidFill>
                  <a:srgbClr val="000000"/>
                </a:solidFill>
                <a:latin typeface="Inter Bold"/>
              </a:rPr>
              <a:t>ini</a:t>
            </a:r>
            <a:r>
              <a:rPr lang="en-US" sz="2800" dirty="0">
                <a:solidFill>
                  <a:srgbClr val="000000"/>
                </a:solidFill>
                <a:latin typeface="Inter Bold"/>
              </a:rPr>
              <a:t> :</a:t>
            </a:r>
          </a:p>
          <a:p>
            <a:pPr algn="just">
              <a:lnSpc>
                <a:spcPts val="4888"/>
              </a:lnSpc>
            </a:pPr>
            <a:r>
              <a:rPr lang="en-US" sz="2800" dirty="0">
                <a:solidFill>
                  <a:srgbClr val="000000"/>
                </a:solidFill>
                <a:latin typeface="Inter Bold"/>
              </a:rPr>
              <a:t>https://github.com/Drastia/Dynamic-Traffic-BubbleSort</a:t>
            </a:r>
          </a:p>
          <a:p>
            <a:pPr algn="just">
              <a:lnSpc>
                <a:spcPts val="4888"/>
              </a:lnSpc>
            </a:pPr>
            <a:endParaRPr lang="en-US" sz="3491" dirty="0">
              <a:solidFill>
                <a:srgbClr val="000000"/>
              </a:solidFill>
              <a:latin typeface="Inter Bold"/>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40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92" b="192"/>
          <a:stretch>
            <a:fillRect/>
          </a:stretch>
        </p:blipFill>
        <p:spPr>
          <a:xfrm>
            <a:off x="3568444" y="4236151"/>
            <a:ext cx="11151112" cy="6300378"/>
          </a:xfrm>
          <a:prstGeom prst="rect">
            <a:avLst/>
          </a:prstGeom>
        </p:spPr>
      </p:pic>
      <p:sp>
        <p:nvSpPr>
          <p:cNvPr id="3" name="TextBox 3"/>
          <p:cNvSpPr txBox="1"/>
          <p:nvPr/>
        </p:nvSpPr>
        <p:spPr>
          <a:xfrm>
            <a:off x="3099103" y="1845310"/>
            <a:ext cx="12089793" cy="977949"/>
          </a:xfrm>
          <a:prstGeom prst="rect">
            <a:avLst/>
          </a:prstGeom>
        </p:spPr>
        <p:txBody>
          <a:bodyPr lIns="0" tIns="0" rIns="0" bIns="0" rtlCol="0" anchor="t">
            <a:spAutoFit/>
          </a:bodyPr>
          <a:lstStyle/>
          <a:p>
            <a:pPr marL="0" lvl="0" indent="0" algn="ctr">
              <a:lnSpc>
                <a:spcPts val="7522"/>
              </a:lnSpc>
              <a:spcBef>
                <a:spcPct val="0"/>
              </a:spcBef>
            </a:pPr>
            <a:r>
              <a:rPr lang="en-US" sz="5373">
                <a:solidFill>
                  <a:srgbClr val="FFFFFF"/>
                </a:solidFill>
                <a:latin typeface="Poppins Bold"/>
              </a:rPr>
              <a:t>Hasil pengujian pada penelitian</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9197" y="2314891"/>
            <a:ext cx="7458491" cy="2182005"/>
          </a:xfrm>
          <a:custGeom>
            <a:avLst/>
            <a:gdLst/>
            <a:ahLst/>
            <a:cxnLst/>
            <a:rect l="l" t="t" r="r" b="b"/>
            <a:pathLst>
              <a:path w="7458491" h="2182005">
                <a:moveTo>
                  <a:pt x="0" y="0"/>
                </a:moveTo>
                <a:lnTo>
                  <a:pt x="7458491" y="0"/>
                </a:lnTo>
                <a:lnTo>
                  <a:pt x="7458491" y="2182005"/>
                </a:lnTo>
                <a:lnTo>
                  <a:pt x="0" y="2182005"/>
                </a:lnTo>
                <a:lnTo>
                  <a:pt x="0" y="0"/>
                </a:lnTo>
                <a:close/>
              </a:path>
            </a:pathLst>
          </a:custGeom>
          <a:blipFill>
            <a:blip r:embed="rId2"/>
            <a:stretch>
              <a:fillRect/>
            </a:stretch>
          </a:blipFill>
        </p:spPr>
      </p:sp>
      <p:sp>
        <p:nvSpPr>
          <p:cNvPr id="3" name="Freeform 3"/>
          <p:cNvSpPr/>
          <p:nvPr/>
        </p:nvSpPr>
        <p:spPr>
          <a:xfrm>
            <a:off x="10220587" y="3538029"/>
            <a:ext cx="7370117" cy="1917734"/>
          </a:xfrm>
          <a:custGeom>
            <a:avLst/>
            <a:gdLst/>
            <a:ahLst/>
            <a:cxnLst/>
            <a:rect l="l" t="t" r="r" b="b"/>
            <a:pathLst>
              <a:path w="7370117" h="1917734">
                <a:moveTo>
                  <a:pt x="0" y="0"/>
                </a:moveTo>
                <a:lnTo>
                  <a:pt x="7370117" y="0"/>
                </a:lnTo>
                <a:lnTo>
                  <a:pt x="7370117" y="1917734"/>
                </a:lnTo>
                <a:lnTo>
                  <a:pt x="0" y="1917734"/>
                </a:lnTo>
                <a:lnTo>
                  <a:pt x="0" y="0"/>
                </a:lnTo>
                <a:close/>
              </a:path>
            </a:pathLst>
          </a:custGeom>
          <a:blipFill>
            <a:blip r:embed="rId3"/>
            <a:stretch>
              <a:fillRect/>
            </a:stretch>
          </a:blipFill>
        </p:spPr>
      </p:sp>
      <p:sp>
        <p:nvSpPr>
          <p:cNvPr id="4" name="Freeform 4"/>
          <p:cNvSpPr/>
          <p:nvPr/>
        </p:nvSpPr>
        <p:spPr>
          <a:xfrm>
            <a:off x="769197" y="5778393"/>
            <a:ext cx="7670322" cy="1898595"/>
          </a:xfrm>
          <a:custGeom>
            <a:avLst/>
            <a:gdLst/>
            <a:ahLst/>
            <a:cxnLst/>
            <a:rect l="l" t="t" r="r" b="b"/>
            <a:pathLst>
              <a:path w="7670322" h="1898595">
                <a:moveTo>
                  <a:pt x="0" y="0"/>
                </a:moveTo>
                <a:lnTo>
                  <a:pt x="7670322" y="0"/>
                </a:lnTo>
                <a:lnTo>
                  <a:pt x="7670322" y="1898595"/>
                </a:lnTo>
                <a:lnTo>
                  <a:pt x="0" y="1898595"/>
                </a:lnTo>
                <a:lnTo>
                  <a:pt x="0" y="0"/>
                </a:lnTo>
                <a:close/>
              </a:path>
            </a:pathLst>
          </a:custGeom>
          <a:blipFill>
            <a:blip r:embed="rId4"/>
            <a:stretch>
              <a:fillRect/>
            </a:stretch>
          </a:blipFill>
        </p:spPr>
      </p:sp>
      <p:sp>
        <p:nvSpPr>
          <p:cNvPr id="5" name="Freeform 5"/>
          <p:cNvSpPr/>
          <p:nvPr/>
        </p:nvSpPr>
        <p:spPr>
          <a:xfrm>
            <a:off x="8919832" y="7767008"/>
            <a:ext cx="8670872" cy="1861065"/>
          </a:xfrm>
          <a:custGeom>
            <a:avLst/>
            <a:gdLst/>
            <a:ahLst/>
            <a:cxnLst/>
            <a:rect l="l" t="t" r="r" b="b"/>
            <a:pathLst>
              <a:path w="8670872" h="1861065">
                <a:moveTo>
                  <a:pt x="0" y="0"/>
                </a:moveTo>
                <a:lnTo>
                  <a:pt x="8670872" y="0"/>
                </a:lnTo>
                <a:lnTo>
                  <a:pt x="8670872" y="1861066"/>
                </a:lnTo>
                <a:lnTo>
                  <a:pt x="0" y="1861066"/>
                </a:lnTo>
                <a:lnTo>
                  <a:pt x="0" y="0"/>
                </a:lnTo>
                <a:close/>
              </a:path>
            </a:pathLst>
          </a:custGeom>
          <a:blipFill>
            <a:blip r:embed="rId5"/>
            <a:stretch>
              <a:fillRect/>
            </a:stretch>
          </a:blipFill>
        </p:spPr>
      </p:sp>
      <p:grpSp>
        <p:nvGrpSpPr>
          <p:cNvPr id="6" name="Group 6"/>
          <p:cNvGrpSpPr/>
          <p:nvPr/>
        </p:nvGrpSpPr>
        <p:grpSpPr>
          <a:xfrm>
            <a:off x="0" y="-851297"/>
            <a:ext cx="9377636" cy="3148444"/>
            <a:chOff x="0" y="0"/>
            <a:chExt cx="3172188" cy="1065029"/>
          </a:xfrm>
        </p:grpSpPr>
        <p:sp>
          <p:nvSpPr>
            <p:cNvPr id="7" name="Freeform 7"/>
            <p:cNvSpPr/>
            <p:nvPr/>
          </p:nvSpPr>
          <p:spPr>
            <a:xfrm>
              <a:off x="0" y="0"/>
              <a:ext cx="3172188" cy="1065029"/>
            </a:xfrm>
            <a:custGeom>
              <a:avLst/>
              <a:gdLst/>
              <a:ahLst/>
              <a:cxnLst/>
              <a:rect l="l" t="t" r="r" b="b"/>
              <a:pathLst>
                <a:path w="3172188" h="1065029">
                  <a:moveTo>
                    <a:pt x="0" y="0"/>
                  </a:moveTo>
                  <a:lnTo>
                    <a:pt x="3172188" y="0"/>
                  </a:lnTo>
                  <a:lnTo>
                    <a:pt x="3172188" y="1065029"/>
                  </a:lnTo>
                  <a:lnTo>
                    <a:pt x="0" y="1065029"/>
                  </a:lnTo>
                  <a:close/>
                </a:path>
              </a:pathLst>
            </a:custGeom>
            <a:solidFill>
              <a:srgbClr val="06327D">
                <a:alpha val="58824"/>
              </a:srgbClr>
            </a:solidFill>
          </p:spPr>
        </p:sp>
      </p:grpSp>
      <p:grpSp>
        <p:nvGrpSpPr>
          <p:cNvPr id="8" name="Group 8"/>
          <p:cNvGrpSpPr/>
          <p:nvPr/>
        </p:nvGrpSpPr>
        <p:grpSpPr>
          <a:xfrm>
            <a:off x="7630132" y="-1574222"/>
            <a:ext cx="7630132" cy="3148444"/>
            <a:chOff x="0" y="0"/>
            <a:chExt cx="2581057" cy="1065029"/>
          </a:xfrm>
        </p:grpSpPr>
        <p:sp>
          <p:nvSpPr>
            <p:cNvPr id="9" name="Freeform 9"/>
            <p:cNvSpPr/>
            <p:nvPr/>
          </p:nvSpPr>
          <p:spPr>
            <a:xfrm>
              <a:off x="0" y="0"/>
              <a:ext cx="2581057" cy="1065029"/>
            </a:xfrm>
            <a:custGeom>
              <a:avLst/>
              <a:gdLst/>
              <a:ahLst/>
              <a:cxnLst/>
              <a:rect l="l" t="t" r="r" b="b"/>
              <a:pathLst>
                <a:path w="2581057" h="1065029">
                  <a:moveTo>
                    <a:pt x="0" y="0"/>
                  </a:moveTo>
                  <a:lnTo>
                    <a:pt x="2581057" y="0"/>
                  </a:lnTo>
                  <a:lnTo>
                    <a:pt x="2581057" y="1065029"/>
                  </a:lnTo>
                  <a:lnTo>
                    <a:pt x="0" y="1065029"/>
                  </a:lnTo>
                  <a:close/>
                </a:path>
              </a:pathLst>
            </a:custGeom>
            <a:solidFill>
              <a:srgbClr val="44B875">
                <a:alpha val="52941"/>
              </a:srgbClr>
            </a:solidFill>
          </p:spPr>
        </p:sp>
      </p:grpSp>
      <p:grpSp>
        <p:nvGrpSpPr>
          <p:cNvPr id="10" name="Group 10"/>
          <p:cNvGrpSpPr/>
          <p:nvPr/>
        </p:nvGrpSpPr>
        <p:grpSpPr>
          <a:xfrm>
            <a:off x="13051156" y="-2119744"/>
            <a:ext cx="9839241" cy="3148444"/>
            <a:chOff x="0" y="0"/>
            <a:chExt cx="3328336" cy="1065029"/>
          </a:xfrm>
        </p:grpSpPr>
        <p:sp>
          <p:nvSpPr>
            <p:cNvPr id="11" name="Freeform 11"/>
            <p:cNvSpPr/>
            <p:nvPr/>
          </p:nvSpPr>
          <p:spPr>
            <a:xfrm>
              <a:off x="0" y="0"/>
              <a:ext cx="3328336" cy="1065029"/>
            </a:xfrm>
            <a:custGeom>
              <a:avLst/>
              <a:gdLst/>
              <a:ahLst/>
              <a:cxnLst/>
              <a:rect l="l" t="t" r="r" b="b"/>
              <a:pathLst>
                <a:path w="3328336" h="1065029">
                  <a:moveTo>
                    <a:pt x="0" y="0"/>
                  </a:moveTo>
                  <a:lnTo>
                    <a:pt x="3328336" y="0"/>
                  </a:lnTo>
                  <a:lnTo>
                    <a:pt x="3328336" y="1065029"/>
                  </a:lnTo>
                  <a:lnTo>
                    <a:pt x="0" y="1065029"/>
                  </a:lnTo>
                  <a:close/>
                </a:path>
              </a:pathLst>
            </a:custGeom>
            <a:solidFill>
              <a:srgbClr val="FFD034">
                <a:alpha val="21961"/>
              </a:srgbClr>
            </a:solidFill>
          </p:spPr>
        </p:sp>
      </p:grpSp>
      <p:sp>
        <p:nvSpPr>
          <p:cNvPr id="12" name="TextBox 12"/>
          <p:cNvSpPr txBox="1"/>
          <p:nvPr/>
        </p:nvSpPr>
        <p:spPr>
          <a:xfrm>
            <a:off x="1028700" y="561000"/>
            <a:ext cx="14231565"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000000"/>
                </a:solidFill>
                <a:latin typeface="Poppins Semi-Bold"/>
              </a:rPr>
              <a:t>Detik ke-30 pada setiap kategori jalur</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488</Words>
  <Application>Microsoft Office PowerPoint</Application>
  <PresentationFormat>Custom</PresentationFormat>
  <Paragraphs>38</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Poppins Bold</vt:lpstr>
      <vt:lpstr>Calibri</vt:lpstr>
      <vt:lpstr>Inter Bold</vt:lpstr>
      <vt:lpstr>Poppins Light</vt:lpstr>
      <vt:lpstr>Poppins Semi-Bold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UAS SA</dc:title>
  <cp:lastModifiedBy>USER</cp:lastModifiedBy>
  <cp:revision>5</cp:revision>
  <dcterms:created xsi:type="dcterms:W3CDTF">2006-08-16T00:00:00Z</dcterms:created>
  <dcterms:modified xsi:type="dcterms:W3CDTF">2024-05-29T09:25:25Z</dcterms:modified>
  <dc:identifier>DAGGgZ_vu7k</dc:identifier>
</cp:coreProperties>
</file>